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9"/>
  </p:notesMasterIdLst>
  <p:handoutMasterIdLst>
    <p:handoutMasterId r:id="rId20"/>
  </p:handoutMasterIdLst>
  <p:sldIdLst>
    <p:sldId id="268" r:id="rId5"/>
    <p:sldId id="309" r:id="rId6"/>
    <p:sldId id="310" r:id="rId7"/>
    <p:sldId id="306" r:id="rId8"/>
    <p:sldId id="290" r:id="rId9"/>
    <p:sldId id="303" r:id="rId10"/>
    <p:sldId id="295" r:id="rId11"/>
    <p:sldId id="307" r:id="rId12"/>
    <p:sldId id="294" r:id="rId13"/>
    <p:sldId id="308" r:id="rId14"/>
    <p:sldId id="304" r:id="rId15"/>
    <p:sldId id="257" r:id="rId16"/>
    <p:sldId id="289" r:id="rId17"/>
    <p:sldId id="279" r:id="rId18"/>
  </p:sldIdLst>
  <p:sldSz cx="12192000" cy="6858000"/>
  <p:notesSz cx="7010400" cy="9296400"/>
  <p:defaultTextStyle>
    <a:defPPr>
      <a:defRPr lang="ru-RU"/>
    </a:defPPr>
    <a:lvl1pPr algn="l" rtl="0" eaLnBrk="0" fontAlgn="base" hangingPunct="0">
      <a:spcBef>
        <a:spcPct val="0"/>
      </a:spcBef>
      <a:spcAft>
        <a:spcPct val="0"/>
      </a:spcAft>
      <a:defRPr kern="1200">
        <a:solidFill>
          <a:schemeClr val="tx1"/>
        </a:solidFill>
        <a:latin typeface="King" pitchFamily="2" charset="0"/>
        <a:ea typeface="+mn-ea"/>
        <a:cs typeface="+mn-cs"/>
      </a:defRPr>
    </a:lvl1pPr>
    <a:lvl2pPr marL="457200" algn="l" rtl="0" eaLnBrk="0" fontAlgn="base" hangingPunct="0">
      <a:spcBef>
        <a:spcPct val="0"/>
      </a:spcBef>
      <a:spcAft>
        <a:spcPct val="0"/>
      </a:spcAft>
      <a:defRPr kern="1200">
        <a:solidFill>
          <a:schemeClr val="tx1"/>
        </a:solidFill>
        <a:latin typeface="King" pitchFamily="2" charset="0"/>
        <a:ea typeface="+mn-ea"/>
        <a:cs typeface="+mn-cs"/>
      </a:defRPr>
    </a:lvl2pPr>
    <a:lvl3pPr marL="914400" algn="l" rtl="0" eaLnBrk="0" fontAlgn="base" hangingPunct="0">
      <a:spcBef>
        <a:spcPct val="0"/>
      </a:spcBef>
      <a:spcAft>
        <a:spcPct val="0"/>
      </a:spcAft>
      <a:defRPr kern="1200">
        <a:solidFill>
          <a:schemeClr val="tx1"/>
        </a:solidFill>
        <a:latin typeface="King" pitchFamily="2" charset="0"/>
        <a:ea typeface="+mn-ea"/>
        <a:cs typeface="+mn-cs"/>
      </a:defRPr>
    </a:lvl3pPr>
    <a:lvl4pPr marL="1371600" algn="l" rtl="0" eaLnBrk="0" fontAlgn="base" hangingPunct="0">
      <a:spcBef>
        <a:spcPct val="0"/>
      </a:spcBef>
      <a:spcAft>
        <a:spcPct val="0"/>
      </a:spcAft>
      <a:defRPr kern="1200">
        <a:solidFill>
          <a:schemeClr val="tx1"/>
        </a:solidFill>
        <a:latin typeface="King" pitchFamily="2" charset="0"/>
        <a:ea typeface="+mn-ea"/>
        <a:cs typeface="+mn-cs"/>
      </a:defRPr>
    </a:lvl4pPr>
    <a:lvl5pPr marL="1828800" algn="l" rtl="0" eaLnBrk="0" fontAlgn="base" hangingPunct="0">
      <a:spcBef>
        <a:spcPct val="0"/>
      </a:spcBef>
      <a:spcAft>
        <a:spcPct val="0"/>
      </a:spcAft>
      <a:defRPr kern="1200">
        <a:solidFill>
          <a:schemeClr val="tx1"/>
        </a:solidFill>
        <a:latin typeface="King" pitchFamily="2" charset="0"/>
        <a:ea typeface="+mn-ea"/>
        <a:cs typeface="+mn-cs"/>
      </a:defRPr>
    </a:lvl5pPr>
    <a:lvl6pPr marL="2286000" algn="l" defTabSz="914400" rtl="0" eaLnBrk="1" latinLnBrk="0" hangingPunct="1">
      <a:defRPr kern="1200">
        <a:solidFill>
          <a:schemeClr val="tx1"/>
        </a:solidFill>
        <a:latin typeface="King" pitchFamily="2" charset="0"/>
        <a:ea typeface="+mn-ea"/>
        <a:cs typeface="+mn-cs"/>
      </a:defRPr>
    </a:lvl6pPr>
    <a:lvl7pPr marL="2743200" algn="l" defTabSz="914400" rtl="0" eaLnBrk="1" latinLnBrk="0" hangingPunct="1">
      <a:defRPr kern="1200">
        <a:solidFill>
          <a:schemeClr val="tx1"/>
        </a:solidFill>
        <a:latin typeface="King" pitchFamily="2" charset="0"/>
        <a:ea typeface="+mn-ea"/>
        <a:cs typeface="+mn-cs"/>
      </a:defRPr>
    </a:lvl7pPr>
    <a:lvl8pPr marL="3200400" algn="l" defTabSz="914400" rtl="0" eaLnBrk="1" latinLnBrk="0" hangingPunct="1">
      <a:defRPr kern="1200">
        <a:solidFill>
          <a:schemeClr val="tx1"/>
        </a:solidFill>
        <a:latin typeface="King" pitchFamily="2" charset="0"/>
        <a:ea typeface="+mn-ea"/>
        <a:cs typeface="+mn-cs"/>
      </a:defRPr>
    </a:lvl8pPr>
    <a:lvl9pPr marL="3657600" algn="l" defTabSz="914400" rtl="0" eaLnBrk="1" latinLnBrk="0" hangingPunct="1">
      <a:defRPr kern="1200">
        <a:solidFill>
          <a:schemeClr val="tx1"/>
        </a:solidFill>
        <a:latin typeface="King" pitchFamily="2"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rgood, Ben" initials="TB" lastIdx="1" clrIdx="0">
    <p:extLst>
      <p:ext uri="{19B8F6BF-5375-455C-9EA6-DF929625EA0E}">
        <p15:presenceInfo xmlns:p15="http://schemas.microsoft.com/office/powerpoint/2012/main" userId="S-1-5-21-133048727-1925392280-674505458-550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CDAC09"/>
    <a:srgbClr val="2F4057"/>
    <a:srgbClr val="D4BC0A"/>
    <a:srgbClr val="732121"/>
    <a:srgbClr val="643D30"/>
    <a:srgbClr val="CA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8256" autoAdjust="0"/>
  </p:normalViewPr>
  <p:slideViewPr>
    <p:cSldViewPr snapToGrid="0">
      <p:cViewPr varScale="1">
        <p:scale>
          <a:sx n="57" d="100"/>
          <a:sy n="57" d="100"/>
        </p:scale>
        <p:origin x="1218" y="72"/>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124" d="100"/>
          <a:sy n="124" d="100"/>
        </p:scale>
        <p:origin x="4900"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cityoftacoma-my.sharepoint.com/personal/bthurgood_cityoftacoma_org/Documents/40622%20Systems%20Transformation%20Files/Systems%20Transformation%20Project%20Workboo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972831994485539E-2"/>
          <c:y val="6.4037931894120076E-2"/>
          <c:w val="0.93318823047969379"/>
          <c:h val="0.89590904671090843"/>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dLbls>
            <c:dLbl>
              <c:idx val="0"/>
              <c:layout/>
              <c:tx>
                <c:rich>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fld id="{40D1A8CC-2FAF-4AA3-B35D-151E8990AB33}" type="CELLRANGE">
                      <a:rPr lang="en-US"/>
                      <a:pPr>
                        <a:defRPr/>
                      </a:pPr>
                      <a:t>[CELLRANGE]</a:t>
                    </a:fld>
                    <a:endParaRPr lang="en-US"/>
                  </a:p>
                </c:rich>
              </c:tx>
              <c:spPr>
                <a:solidFill>
                  <a:schemeClr val="accent4">
                    <a:alpha val="50196"/>
                  </a:schemeClr>
                </a:solid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0-FBD8-40F9-AE47-FF0757C01E67}"/>
                </c:ext>
              </c:extLst>
            </c:dLbl>
            <c:dLbl>
              <c:idx val="1"/>
              <c:layout/>
              <c:tx>
                <c:rich>
                  <a:bodyPr/>
                  <a:lstStyle/>
                  <a:p>
                    <a:fld id="{EE735C9C-AEE8-44B9-8277-36D8394F658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1-FBD8-40F9-AE47-FF0757C01E67}"/>
                </c:ext>
              </c:extLst>
            </c:dLbl>
            <c:dLbl>
              <c:idx val="2"/>
              <c:tx>
                <c:rich>
                  <a:bodyPr/>
                  <a:lstStyle/>
                  <a:p>
                    <a:endParaRPr lang="en-US"/>
                  </a:p>
                </c:rich>
              </c:tx>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D8-40F9-AE47-FF0757C01E67}"/>
                </c:ext>
              </c:extLst>
            </c:dLbl>
            <c:dLbl>
              <c:idx val="3"/>
              <c:layout/>
              <c:tx>
                <c:rich>
                  <a:bodyPr/>
                  <a:lstStyle/>
                  <a:p>
                    <a:fld id="{65558A30-37B9-484C-ABBF-31CA8359705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3-FBD8-40F9-AE47-FF0757C01E67}"/>
                </c:ext>
              </c:extLst>
            </c:dLbl>
            <c:dLbl>
              <c:idx val="4"/>
              <c:layout/>
              <c:tx>
                <c:rich>
                  <a:bodyPr/>
                  <a:lstStyle/>
                  <a:p>
                    <a:fld id="{154186A4-0833-4F86-A3AA-81409AAD0D0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4-FBD8-40F9-AE47-FF0757C01E67}"/>
                </c:ext>
              </c:extLst>
            </c:dLbl>
            <c:dLbl>
              <c:idx val="5"/>
              <c:layout/>
              <c:tx>
                <c:rich>
                  <a:bodyPr/>
                  <a:lstStyle/>
                  <a:p>
                    <a:fld id="{46E1F3F4-DEB6-4872-90FC-C58582EAC99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5-FBD8-40F9-AE47-FF0757C01E67}"/>
                </c:ext>
              </c:extLst>
            </c:dLbl>
            <c:dLbl>
              <c:idx val="6"/>
              <c:layout/>
              <c:tx>
                <c:rich>
                  <a:bodyPr/>
                  <a:lstStyle/>
                  <a:p>
                    <a:fld id="{09DE6571-430B-484D-9865-0B226759B63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6-FBD8-40F9-AE47-FF0757C01E67}"/>
                </c:ext>
              </c:extLst>
            </c:dLbl>
            <c:dLbl>
              <c:idx val="7"/>
              <c:layout>
                <c:manualLayout>
                  <c:x val="-0.1041993396449233"/>
                  <c:y val="0"/>
                </c:manualLayout>
              </c:layout>
              <c:tx>
                <c:rich>
                  <a:bodyPr/>
                  <a:lstStyle/>
                  <a:p>
                    <a:fld id="{44BA326D-FDCA-4A8B-84E1-772FB5BAEF6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7-FBD8-40F9-AE47-FF0757C01E67}"/>
                </c:ext>
              </c:extLst>
            </c:dLbl>
            <c:dLbl>
              <c:idx val="8"/>
              <c:layout/>
              <c:tx>
                <c:rich>
                  <a:bodyPr/>
                  <a:lstStyle/>
                  <a:p>
                    <a:fld id="{54C15DEB-5368-4461-9F2B-CE9590CE692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8-FBD8-40F9-AE47-FF0757C01E67}"/>
                </c:ext>
              </c:extLst>
            </c:dLbl>
            <c:dLbl>
              <c:idx val="9"/>
              <c:layout/>
              <c:tx>
                <c:rich>
                  <a:bodyPr/>
                  <a:lstStyle/>
                  <a:p>
                    <a:fld id="{F5D44EE9-6982-4A46-8955-6AB0B8BC089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9-FBD8-40F9-AE47-FF0757C01E67}"/>
                </c:ext>
              </c:extLst>
            </c:dLbl>
            <c:dLbl>
              <c:idx val="10"/>
              <c:layout/>
              <c:tx>
                <c:rich>
                  <a:bodyPr/>
                  <a:lstStyle/>
                  <a:p>
                    <a:fld id="{58B81E87-F620-4B9B-8A63-D7B16C45A11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A-FBD8-40F9-AE47-FF0757C01E67}"/>
                </c:ext>
              </c:extLst>
            </c:dLbl>
            <c:dLbl>
              <c:idx val="11"/>
              <c:layout/>
              <c:tx>
                <c:rich>
                  <a:bodyPr/>
                  <a:lstStyle/>
                  <a:p>
                    <a:fld id="{42062D69-159C-4DCC-8411-B6BAAA827E8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B-FBD8-40F9-AE47-FF0757C01E67}"/>
                </c:ext>
              </c:extLst>
            </c:dLbl>
            <c:dLbl>
              <c:idx val="12"/>
              <c:layout/>
              <c:tx>
                <c:rich>
                  <a:bodyPr/>
                  <a:lstStyle/>
                  <a:p>
                    <a:fld id="{6C986D87-4E91-4111-97C2-4A331CE5516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C-FBD8-40F9-AE47-FF0757C01E67}"/>
                </c:ext>
              </c:extLst>
            </c:dLbl>
            <c:dLbl>
              <c:idx val="13"/>
              <c:layout/>
              <c:tx>
                <c:rich>
                  <a:bodyPr/>
                  <a:lstStyle/>
                  <a:p>
                    <a:fld id="{6515F131-1F83-4FE5-9C7C-431E295CA11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FBD8-40F9-AE47-FF0757C01E67}"/>
                </c:ext>
              </c:extLst>
            </c:dLbl>
            <c:dLbl>
              <c:idx val="14"/>
              <c:layout/>
              <c:tx>
                <c:rich>
                  <a:bodyPr/>
                  <a:lstStyle/>
                  <a:p>
                    <a:fld id="{52844826-25F8-4CAA-AF95-44495A2EED59}"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E-FBD8-40F9-AE47-FF0757C01E67}"/>
                </c:ext>
              </c:extLst>
            </c:dLbl>
            <c:dLbl>
              <c:idx val="15"/>
              <c:layout/>
              <c:tx>
                <c:rich>
                  <a:bodyPr/>
                  <a:lstStyle/>
                  <a:p>
                    <a:fld id="{55749FCE-4EB3-4107-B805-1126EB127CF0}"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2201700402979929"/>
                      <c:h val="7.6446493896551351E-2"/>
                    </c:manualLayout>
                  </c15:layout>
                  <c15:dlblFieldTable/>
                  <c15:showDataLabelsRange val="1"/>
                </c:ext>
                <c:ext xmlns:c16="http://schemas.microsoft.com/office/drawing/2014/chart" uri="{C3380CC4-5D6E-409C-BE32-E72D297353CC}">
                  <c16:uniqueId val="{0000000F-FBD8-40F9-AE47-FF0757C01E67}"/>
                </c:ext>
              </c:extLst>
            </c:dLbl>
            <c:dLbl>
              <c:idx val="16"/>
              <c:layout/>
              <c:tx>
                <c:rich>
                  <a:bodyPr/>
                  <a:lstStyle/>
                  <a:p>
                    <a:fld id="{67A8A2D4-9587-4AC3-AA92-E0F748D4E6A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0-FBD8-40F9-AE47-FF0757C01E67}"/>
                </c:ext>
              </c:extLst>
            </c:dLbl>
            <c:dLbl>
              <c:idx val="17"/>
              <c:layout/>
              <c:tx>
                <c:rich>
                  <a:bodyPr/>
                  <a:lstStyle/>
                  <a:p>
                    <a:fld id="{A2A11E58-C8D0-4F5B-A504-15D89EECD0B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1-FBD8-40F9-AE47-FF0757C01E67}"/>
                </c:ext>
              </c:extLst>
            </c:dLbl>
            <c:dLbl>
              <c:idx val="18"/>
              <c:layout/>
              <c:tx>
                <c:rich>
                  <a:bodyPr/>
                  <a:lstStyle/>
                  <a:p>
                    <a:fld id="{06AE17B8-97B0-43EF-BA07-BDFFD22D680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2-FBD8-40F9-AE47-FF0757C01E67}"/>
                </c:ext>
              </c:extLst>
            </c:dLbl>
            <c:dLbl>
              <c:idx val="19"/>
              <c:layout/>
              <c:tx>
                <c:rich>
                  <a:bodyPr/>
                  <a:lstStyle/>
                  <a:p>
                    <a:fld id="{AFBCB074-215E-404E-96A6-D7919B092006}"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3-FBD8-40F9-AE47-FF0757C01E67}"/>
                </c:ext>
              </c:extLst>
            </c:dLbl>
            <c:dLbl>
              <c:idx val="20"/>
              <c:layout>
                <c:manualLayout>
                  <c:x val="-2.5375970996049737E-2"/>
                  <c:y val="-3.8020131969016095E-3"/>
                </c:manualLayout>
              </c:layout>
              <c:tx>
                <c:rich>
                  <a:bodyPr/>
                  <a:lstStyle/>
                  <a:p>
                    <a:fld id="{3FFC722E-B8A2-4948-975E-F17A48F09B0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manualLayout>
                      <c:w val="0.1740624751451523"/>
                      <c:h val="8.6459047180838897E-2"/>
                    </c:manualLayout>
                  </c15:layout>
                  <c15:dlblFieldTable/>
                  <c15:showDataLabelsRange val="1"/>
                </c:ext>
                <c:ext xmlns:c16="http://schemas.microsoft.com/office/drawing/2014/chart" uri="{C3380CC4-5D6E-409C-BE32-E72D297353CC}">
                  <c16:uniqueId val="{00000014-FBD8-40F9-AE47-FF0757C01E67}"/>
                </c:ext>
              </c:extLst>
            </c:dLbl>
            <c:dLbl>
              <c:idx val="21"/>
              <c:layout/>
              <c:tx>
                <c:rich>
                  <a:bodyPr/>
                  <a:lstStyle/>
                  <a:p>
                    <a:fld id="{6B30BDE0-3F79-417E-88B9-CA02BB14D24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5-FBD8-40F9-AE47-FF0757C01E67}"/>
                </c:ext>
              </c:extLst>
            </c:dLbl>
            <c:dLbl>
              <c:idx val="22"/>
              <c:layout/>
              <c:tx>
                <c:rich>
                  <a:bodyPr/>
                  <a:lstStyle/>
                  <a:p>
                    <a:fld id="{857F7257-4C49-4032-A1CF-2C54F4DE49EF}"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6-FBD8-40F9-AE47-FF0757C01E67}"/>
                </c:ext>
              </c:extLst>
            </c:dLbl>
            <c:dLbl>
              <c:idx val="23"/>
              <c:layout/>
              <c:tx>
                <c:rich>
                  <a:bodyPr/>
                  <a:lstStyle/>
                  <a:p>
                    <a:fld id="{DECB4F4C-8B41-4339-9744-1B9CC5F4344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7-FBD8-40F9-AE47-FF0757C01E67}"/>
                </c:ext>
              </c:extLst>
            </c:dLbl>
            <c:dLbl>
              <c:idx val="24"/>
              <c:layout/>
              <c:tx>
                <c:rich>
                  <a:bodyPr/>
                  <a:lstStyle/>
                  <a:p>
                    <a:fld id="{0BC7AFD7-A0AE-4C31-875D-2EDA3190275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8-FBD8-40F9-AE47-FF0757C01E67}"/>
                </c:ext>
              </c:extLst>
            </c:dLbl>
            <c:dLbl>
              <c:idx val="25"/>
              <c:layout/>
              <c:tx>
                <c:rich>
                  <a:bodyPr/>
                  <a:lstStyle/>
                  <a:p>
                    <a:fld id="{855F745E-FBB9-47E8-AC84-C77AEEB94A31}"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9-FBD8-40F9-AE47-FF0757C01E67}"/>
                </c:ext>
              </c:extLst>
            </c:dLbl>
            <c:dLbl>
              <c:idx val="26"/>
              <c:layout/>
              <c:tx>
                <c:rich>
                  <a:bodyPr/>
                  <a:lstStyle/>
                  <a:p>
                    <a:fld id="{39FDA122-829A-4747-BA22-DB7AE8E5A73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A-FBD8-40F9-AE47-FF0757C01E67}"/>
                </c:ext>
              </c:extLst>
            </c:dLbl>
            <c:dLbl>
              <c:idx val="27"/>
              <c:layout/>
              <c:tx>
                <c:rich>
                  <a:bodyPr/>
                  <a:lstStyle/>
                  <a:p>
                    <a:fld id="{BC362AB5-FC48-4AB8-B11D-9220917F1AE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B-FBD8-40F9-AE47-FF0757C01E67}"/>
                </c:ext>
              </c:extLst>
            </c:dLbl>
            <c:dLbl>
              <c:idx val="28"/>
              <c:layout/>
              <c:tx>
                <c:rich>
                  <a:bodyPr/>
                  <a:lstStyle/>
                  <a:p>
                    <a:fld id="{02254C9A-6BDB-42B4-B5B3-11D44BD762A4}"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C-FBD8-40F9-AE47-FF0757C01E67}"/>
                </c:ext>
              </c:extLst>
            </c:dLbl>
            <c:dLbl>
              <c:idx val="29"/>
              <c:layout/>
              <c:tx>
                <c:rich>
                  <a:bodyPr/>
                  <a:lstStyle/>
                  <a:p>
                    <a:fld id="{DE489B8D-456F-410E-A857-80071A1B9427}"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1D-FBD8-40F9-AE47-FF0757C01E67}"/>
                </c:ext>
              </c:extLst>
            </c:dLbl>
            <c:dLbl>
              <c:idx val="30"/>
              <c:layout>
                <c:manualLayout>
                  <c:x val="-1.5388041126282531E-2"/>
                  <c:y val="-8.086572795974882E-2"/>
                </c:manualLayout>
              </c:layout>
              <c:showLegendKey val="0"/>
              <c:showVal val="0"/>
              <c:showCatName val="0"/>
              <c:showSerName val="0"/>
              <c:showPercent val="0"/>
              <c:showBubbleSize val="0"/>
              <c:extLst>
                <c:ext xmlns:c15="http://schemas.microsoft.com/office/drawing/2012/chart" uri="{CE6537A1-D6FC-4f65-9D91-7224C49458BB}">
                  <c15:layout>
                    <c:manualLayout>
                      <c:w val="0.15966480819627943"/>
                      <c:h val="0.17018866451902551"/>
                    </c:manualLayout>
                  </c15:layout>
                </c:ext>
                <c:ext xmlns:c16="http://schemas.microsoft.com/office/drawing/2014/chart" uri="{C3380CC4-5D6E-409C-BE32-E72D297353CC}">
                  <c16:uniqueId val="{0000001E-FBD8-40F9-AE47-FF0757C01E67}"/>
                </c:ext>
              </c:extLst>
            </c:dLbl>
            <c:spPr>
              <a:solidFill>
                <a:srgbClr val="FFFFFF">
                  <a:alpha val="50196"/>
                </a:srgbClr>
              </a:solid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layout/>
                <c15:showDataLabelsRange val="1"/>
                <c15:showLeaderLines val="0"/>
              </c:ext>
            </c:extLst>
          </c:dLbls>
          <c:errBars>
            <c:errDir val="y"/>
            <c:errBarType val="minus"/>
            <c:errValType val="percentage"/>
            <c:noEndCap val="1"/>
            <c:val val="100"/>
            <c:spPr>
              <a:noFill/>
              <a:ln w="9525" cap="flat" cmpd="sng" algn="ctr">
                <a:solidFill>
                  <a:schemeClr val="accent3"/>
                </a:solidFill>
                <a:prstDash val="sysDash"/>
                <a:round/>
              </a:ln>
              <a:effectLst/>
            </c:spPr>
          </c:errBars>
          <c:xVal>
            <c:numRef>
              <c:f>'Detailed Timeline'!$B$2:$B$41</c:f>
              <c:numCache>
                <c:formatCode>m/d/yyyy</c:formatCode>
                <c:ptCount val="30"/>
                <c:pt idx="0">
                  <c:v>44075</c:v>
                </c:pt>
                <c:pt idx="1">
                  <c:v>44061</c:v>
                </c:pt>
                <c:pt idx="2">
                  <c:v>44061</c:v>
                </c:pt>
                <c:pt idx="3">
                  <c:v>44061</c:v>
                </c:pt>
                <c:pt idx="4">
                  <c:v>44061</c:v>
                </c:pt>
                <c:pt idx="5">
                  <c:v>44068</c:v>
                </c:pt>
                <c:pt idx="6">
                  <c:v>44069</c:v>
                </c:pt>
                <c:pt idx="7">
                  <c:v>44074</c:v>
                </c:pt>
                <c:pt idx="8">
                  <c:v>44075</c:v>
                </c:pt>
                <c:pt idx="9">
                  <c:v>44076</c:v>
                </c:pt>
                <c:pt idx="10">
                  <c:v>44076</c:v>
                </c:pt>
                <c:pt idx="11">
                  <c:v>44076</c:v>
                </c:pt>
                <c:pt idx="12">
                  <c:v>44077</c:v>
                </c:pt>
                <c:pt idx="13">
                  <c:v>44078</c:v>
                </c:pt>
                <c:pt idx="14">
                  <c:v>44082</c:v>
                </c:pt>
                <c:pt idx="15">
                  <c:v>44084</c:v>
                </c:pt>
                <c:pt idx="16">
                  <c:v>44088</c:v>
                </c:pt>
                <c:pt idx="17">
                  <c:v>44088</c:v>
                </c:pt>
                <c:pt idx="18">
                  <c:v>44089</c:v>
                </c:pt>
                <c:pt idx="19">
                  <c:v>44090</c:v>
                </c:pt>
                <c:pt idx="20">
                  <c:v>44094</c:v>
                </c:pt>
                <c:pt idx="21">
                  <c:v>44099</c:v>
                </c:pt>
                <c:pt idx="22">
                  <c:v>44104</c:v>
                </c:pt>
                <c:pt idx="23">
                  <c:v>44104</c:v>
                </c:pt>
                <c:pt idx="24">
                  <c:v>44110</c:v>
                </c:pt>
                <c:pt idx="25">
                  <c:v>44110</c:v>
                </c:pt>
                <c:pt idx="26">
                  <c:v>44112</c:v>
                </c:pt>
                <c:pt idx="27">
                  <c:v>44113</c:v>
                </c:pt>
                <c:pt idx="28">
                  <c:v>44120</c:v>
                </c:pt>
                <c:pt idx="29">
                  <c:v>44123</c:v>
                </c:pt>
              </c:numCache>
            </c:numRef>
          </c:xVal>
          <c:yVal>
            <c:numRef>
              <c:f>'Detailed Timeline'!$D$2:$D$41</c:f>
              <c:numCache>
                <c:formatCode>General</c:formatCode>
                <c:ptCount val="30"/>
                <c:pt idx="0">
                  <c:v>100</c:v>
                </c:pt>
                <c:pt idx="1">
                  <c:v>75</c:v>
                </c:pt>
                <c:pt idx="3">
                  <c:v>20</c:v>
                </c:pt>
                <c:pt idx="4">
                  <c:v>50</c:v>
                </c:pt>
                <c:pt idx="5">
                  <c:v>-80</c:v>
                </c:pt>
                <c:pt idx="6">
                  <c:v>-50</c:v>
                </c:pt>
                <c:pt idx="7">
                  <c:v>10</c:v>
                </c:pt>
                <c:pt idx="8">
                  <c:v>-20</c:v>
                </c:pt>
                <c:pt idx="9">
                  <c:v>70</c:v>
                </c:pt>
                <c:pt idx="10">
                  <c:v>85</c:v>
                </c:pt>
                <c:pt idx="11">
                  <c:v>50</c:v>
                </c:pt>
                <c:pt idx="12">
                  <c:v>-40</c:v>
                </c:pt>
                <c:pt idx="13">
                  <c:v>40</c:v>
                </c:pt>
                <c:pt idx="14">
                  <c:v>30</c:v>
                </c:pt>
                <c:pt idx="15">
                  <c:v>-80</c:v>
                </c:pt>
                <c:pt idx="16">
                  <c:v>-50</c:v>
                </c:pt>
                <c:pt idx="17">
                  <c:v>-30</c:v>
                </c:pt>
                <c:pt idx="18">
                  <c:v>10</c:v>
                </c:pt>
                <c:pt idx="19">
                  <c:v>-15</c:v>
                </c:pt>
                <c:pt idx="20">
                  <c:v>30</c:v>
                </c:pt>
                <c:pt idx="21">
                  <c:v>85</c:v>
                </c:pt>
                <c:pt idx="22">
                  <c:v>70</c:v>
                </c:pt>
                <c:pt idx="23">
                  <c:v>100</c:v>
                </c:pt>
                <c:pt idx="24">
                  <c:v>-40</c:v>
                </c:pt>
                <c:pt idx="25">
                  <c:v>-80</c:v>
                </c:pt>
                <c:pt idx="26">
                  <c:v>50</c:v>
                </c:pt>
                <c:pt idx="27">
                  <c:v>-15</c:v>
                </c:pt>
                <c:pt idx="28">
                  <c:v>-30</c:v>
                </c:pt>
                <c:pt idx="29">
                  <c:v>10</c:v>
                </c:pt>
              </c:numCache>
            </c:numRef>
          </c:yVal>
          <c:smooth val="0"/>
          <c:extLst>
            <c:ext xmlns:c15="http://schemas.microsoft.com/office/drawing/2012/chart" uri="{02D57815-91ED-43cb-92C2-25804820EDAC}">
              <c15:datalabelsRange>
                <c15:f>'Detailed Timeline'!$C$2:$C$41</c15:f>
                <c15:dlblRangeCache>
                  <c:ptCount val="30"/>
                  <c:pt idx="0">
                    <c:v>Today</c:v>
                  </c:pt>
                  <c:pt idx="1">
                    <c:v>TPD Current State Assessment Plan at Study Session</c:v>
                  </c:pt>
                  <c:pt idx="2">
                    <c:v>CPAC Update to Council</c:v>
                  </c:pt>
                  <c:pt idx="3">
                    <c:v>Chief of Police Recruitment Plan at Study Session</c:v>
                  </c:pt>
                  <c:pt idx="4">
                    <c:v>Budget Outreach Feedback at Study Session</c:v>
                  </c:pt>
                  <c:pt idx="5">
                    <c:v>Appointment Chief of Police Search Committee Underway</c:v>
                  </c:pt>
                  <c:pt idx="6">
                    <c:v>21CP Comprehensive Data Request for TPD</c:v>
                  </c:pt>
                  <c:pt idx="7">
                    <c:v>Application for IIT Volunteers Closed</c:v>
                  </c:pt>
                  <c:pt idx="8">
                    <c:v>Budget Revenue Update at Study Session</c:v>
                  </c:pt>
                  <c:pt idx="9">
                    <c:v>Fall In-Service Training on 8 Can't Wait Policy Changes</c:v>
                  </c:pt>
                  <c:pt idx="10">
                    <c:v>Body Camera Contract with Vendor; Purchase Submitted</c:v>
                  </c:pt>
                  <c:pt idx="11">
                    <c:v>UW-T Design Workshop 1</c:v>
                  </c:pt>
                  <c:pt idx="12">
                    <c:v>TPD Response to 21CP Data Request</c:v>
                  </c:pt>
                  <c:pt idx="13">
                    <c:v>UW-T Design Workshop 2</c:v>
                  </c:pt>
                  <c:pt idx="14">
                    <c:v>Chief of Police Recruitment Check in</c:v>
                  </c:pt>
                  <c:pt idx="15">
                    <c:v>Community Outreach on Rental Housing Code</c:v>
                  </c:pt>
                  <c:pt idx="16">
                    <c:v>CPAC to Forward Draft Body Camera Policies to Council</c:v>
                  </c:pt>
                  <c:pt idx="17">
                    <c:v>5 Jobs Posted for Body Worn Camera Positions</c:v>
                  </c:pt>
                  <c:pt idx="18">
                    <c:v>Listening Session: Black/African American Men</c:v>
                  </c:pt>
                  <c:pt idx="19">
                    <c:v>Listening Session: Black/African American Women</c:v>
                  </c:pt>
                  <c:pt idx="20">
                    <c:v>Listening Session: Black/African American White Allyship</c:v>
                  </c:pt>
                  <c:pt idx="21">
                    <c:v>Body Worn Camera Position Postings Close</c:v>
                  </c:pt>
                  <c:pt idx="22">
                    <c:v>SME Review of BWC Applications</c:v>
                  </c:pt>
                  <c:pt idx="23">
                    <c:v>Racial Equity Action Plans Final</c:v>
                  </c:pt>
                  <c:pt idx="24">
                    <c:v>Proposed Budget to Council</c:v>
                  </c:pt>
                  <c:pt idx="25">
                    <c:v>Chief of Police Recruitment Check in</c:v>
                  </c:pt>
                  <c:pt idx="26">
                    <c:v>Community Outreach on Use of Force Policies</c:v>
                  </c:pt>
                  <c:pt idx="27">
                    <c:v>First Interviews for BWC Positions</c:v>
                  </c:pt>
                  <c:pt idx="28">
                    <c:v>Second Interviews for BWC Positions</c:v>
                  </c:pt>
                  <c:pt idx="29">
                    <c:v>90 Day Deadline for Obama Pledge</c:v>
                  </c:pt>
                </c15:dlblRangeCache>
              </c15:datalabelsRange>
            </c:ext>
            <c:ext xmlns:c16="http://schemas.microsoft.com/office/drawing/2014/chart" uri="{C3380CC4-5D6E-409C-BE32-E72D297353CC}">
              <c16:uniqueId val="{0000001F-FBD8-40F9-AE47-FF0757C01E67}"/>
            </c:ext>
          </c:extLst>
        </c:ser>
        <c:dLbls>
          <c:showLegendKey val="0"/>
          <c:showVal val="0"/>
          <c:showCatName val="0"/>
          <c:showSerName val="0"/>
          <c:showPercent val="0"/>
          <c:showBubbleSize val="0"/>
        </c:dLbls>
        <c:axId val="747537424"/>
        <c:axId val="747540048"/>
      </c:scatterChart>
      <c:valAx>
        <c:axId val="747537424"/>
        <c:scaling>
          <c:orientation val="minMax"/>
          <c:max val="44131"/>
          <c:min val="44061"/>
        </c:scaling>
        <c:delete val="0"/>
        <c:axPos val="b"/>
        <c:majorGridlines>
          <c:spPr>
            <a:ln w="9525" cap="flat" cmpd="sng" algn="ctr">
              <a:noFill/>
              <a:round/>
            </a:ln>
            <a:effectLst/>
          </c:spPr>
        </c:majorGridlines>
        <c:numFmt formatCode="m/d;@" sourceLinked="0"/>
        <c:majorTickMark val="out"/>
        <c:minorTickMark val="in"/>
        <c:tickLblPos val="nextTo"/>
        <c:spPr>
          <a:solidFill>
            <a:srgbClr val="F8F8F8">
              <a:alpha val="50196"/>
            </a:srgbClr>
          </a:solid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47540048"/>
        <c:crosses val="autoZero"/>
        <c:crossBetween val="midCat"/>
        <c:majorUnit val="7"/>
        <c:minorUnit val="1"/>
      </c:valAx>
      <c:valAx>
        <c:axId val="747540048"/>
        <c:scaling>
          <c:orientation val="minMax"/>
        </c:scaling>
        <c:delete val="1"/>
        <c:axPos val="l"/>
        <c:majorGridlines>
          <c:spPr>
            <a:ln w="9525" cap="flat" cmpd="sng" algn="ctr">
              <a:noFill/>
              <a:round/>
            </a:ln>
            <a:effectLst/>
          </c:spPr>
        </c:majorGridlines>
        <c:numFmt formatCode="General" sourceLinked="1"/>
        <c:majorTickMark val="none"/>
        <c:minorTickMark val="none"/>
        <c:tickLblPos val="nextTo"/>
        <c:crossAx val="747537424"/>
        <c:crosses val="autoZero"/>
        <c:crossBetween val="midCat"/>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59D45D6-6255-483C-8973-43A76ED09837}" type="datetimeFigureOut">
              <a:rPr lang="en-US"/>
              <a:pPr>
                <a:defRPr/>
              </a:pPr>
              <a:t>9/1/2020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08C9E43F-0D0C-4EFD-8D76-F0341148F425}"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02959F3C-DB84-4870-958E-FE6AC676F03D}" type="datetimeFigureOut">
              <a:rPr lang="ru-RU"/>
              <a:pPr>
                <a:defRPr/>
              </a:pPr>
              <a:t>01.09.2020</a:t>
            </a:fld>
            <a:endParaRPr lang="ru-RU" dirty="0"/>
          </a:p>
        </p:txBody>
      </p:sp>
      <p:sp>
        <p:nvSpPr>
          <p:cNvPr id="4" name="Образ слайда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ru-RU" noProof="0" dirty="0"/>
          </a:p>
        </p:txBody>
      </p:sp>
      <p:sp>
        <p:nvSpPr>
          <p:cNvPr id="5" name="Заметки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D30EEF1-A394-43EF-9383-E87CF58DA8D2}" type="slidenum">
              <a:rPr lang="ru-RU" altLang="en-US"/>
              <a:pPr>
                <a:defRPr/>
              </a:pPr>
              <a:t>‹#›</a:t>
            </a:fld>
            <a:endParaRPr lang="ru-R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a:t>
            </a:fld>
            <a:endParaRPr lang="ru-RU" altLang="en-US" smtClean="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fld id="{7822F12D-A20D-4E63-8DD0-8ACBF468733C}" type="slidenum">
              <a:rPr lang="ru-RU" altLang="en-US" smtClean="0">
                <a:latin typeface="Calibri" panose="020F0502020204030204" pitchFamily="34" charset="0"/>
              </a:rPr>
              <a:pPr/>
              <a:t>10</a:t>
            </a:fld>
            <a:endParaRPr lang="ru-RU" altLang="en-US" smtClean="0">
              <a:latin typeface="Calibri" panose="020F0502020204030204" pitchFamily="34" charset="0"/>
            </a:endParaRPr>
          </a:p>
        </p:txBody>
      </p:sp>
    </p:spTree>
    <p:extLst>
      <p:ext uri="{BB962C8B-B14F-4D97-AF65-F5344CB8AC3E}">
        <p14:creationId xmlns:p14="http://schemas.microsoft.com/office/powerpoint/2010/main" val="1796794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Section 2</a:t>
            </a:r>
          </a:p>
          <a:p>
            <a:r>
              <a:rPr lang="en-US" b="1" dirty="0" smtClean="0"/>
              <a:t>Racial</a:t>
            </a:r>
            <a:r>
              <a:rPr lang="en-US" b="1" baseline="0" dirty="0" smtClean="0"/>
              <a:t> Equity Action Plans (Nick Bayard)</a:t>
            </a:r>
          </a:p>
          <a:p>
            <a:r>
              <a:rPr lang="en-US" sz="1200" kern="1200" dirty="0" smtClean="0">
                <a:solidFill>
                  <a:schemeClr val="tx1"/>
                </a:solidFill>
                <a:effectLst/>
                <a:latin typeface="+mn-lt"/>
                <a:ea typeface="+mn-ea"/>
                <a:cs typeface="+mn-cs"/>
              </a:rPr>
              <a:t>Implementation planning will happen from October 1 - December 31, and plans will take effect January 1st, 2021</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time period of focus is the coming biennium, but some departments have set longer term goals in addition to their 2021-2022, which we have encouraged where appropriate.</a:t>
            </a:r>
          </a:p>
          <a:p>
            <a:endParaRPr lang="en-US" b="0" dirty="0" smtClean="0"/>
          </a:p>
          <a:p>
            <a:r>
              <a:rPr lang="en-US" b="1" dirty="0" smtClean="0"/>
              <a:t>Employee</a:t>
            </a:r>
            <a:r>
              <a:rPr lang="en-US" b="1" baseline="0" dirty="0" smtClean="0"/>
              <a:t> Listening Sessions (Nick Bayard)</a:t>
            </a:r>
            <a:endParaRPr lang="en-US" b="0"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Two areas of focus for all groups: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Providing safe spaces for people of shared identities to connect and have dialogue about their experiences in the workplace and in general.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Offer channels for anonymous feedback that can inform our work on anti-racist systems transformation.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answer the question: "Why are we separating people?"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People of color almost never have dedicated space to discuss issues and experiences unique to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It is helpful to provide space for White people to discuss race (typically the burden is on people of color to educate white people about the dynamics of structural, institutional, and individual racism)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analogy of a therapy/counseling session can be helpful here. One would (ideally) never try to enter into the therapy/counseling session of a loved one/spouse, even though you have a deep relationship with that person. That is a given​. We want to foster meaningful and supportive relationships between ALL of our employees, and that means offering employees what they need and sometimes drawing boundaries around those needs. </a:t>
            </a:r>
          </a:p>
          <a:p>
            <a:endParaRPr lang="en-US" b="1" dirty="0" smtClean="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11</a:t>
            </a:fld>
            <a:endParaRPr lang="ru-RU" altLang="en-US"/>
          </a:p>
        </p:txBody>
      </p:sp>
    </p:spTree>
    <p:extLst>
      <p:ext uri="{BB962C8B-B14F-4D97-AF65-F5344CB8AC3E}">
        <p14:creationId xmlns:p14="http://schemas.microsoft.com/office/powerpoint/2010/main" val="4141982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Section 2</a:t>
            </a:r>
          </a:p>
          <a:p>
            <a:pPr lvl="0"/>
            <a:r>
              <a:rPr lang="en-US" sz="1200" b="1" kern="1200" dirty="0" smtClean="0">
                <a:solidFill>
                  <a:schemeClr val="tx1"/>
                </a:solidFill>
                <a:effectLst/>
                <a:latin typeface="+mn-lt"/>
                <a:ea typeface="+mn-ea"/>
                <a:cs typeface="+mn-cs"/>
              </a:rPr>
              <a:t>Sr. Leadership Training on Advanced Racial Equity Training; Social Conditioning on Race</a:t>
            </a:r>
            <a:r>
              <a:rPr lang="en-US" sz="1200" b="1" kern="1200" baseline="0" dirty="0" smtClean="0">
                <a:solidFill>
                  <a:schemeClr val="tx1"/>
                </a:solidFill>
                <a:effectLst/>
                <a:latin typeface="+mn-lt"/>
                <a:ea typeface="+mn-ea"/>
                <a:cs typeface="+mn-cs"/>
              </a:rPr>
              <a:t> (Nick Bayard)</a:t>
            </a:r>
            <a:endParaRPr lang="en-US" sz="1200" b="1" kern="1200" dirty="0" smtClean="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41 members of senior leadership have received in-house training in February and April developed and delivered by OEHR on implicit bias, the neuroscience of race and racism, and the historical underpinnings of structural racism</a:t>
            </a:r>
          </a:p>
          <a:p>
            <a:pPr lvl="0"/>
            <a:endParaRPr lang="en-US" sz="1200" b="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UW-T Global Innovation and Design</a:t>
            </a:r>
            <a:r>
              <a:rPr lang="en-US" sz="1200" b="1" kern="1200" baseline="0" dirty="0" smtClean="0">
                <a:solidFill>
                  <a:schemeClr val="tx1"/>
                </a:solidFill>
                <a:effectLst/>
                <a:latin typeface="+mn-lt"/>
                <a:ea typeface="+mn-ea"/>
                <a:cs typeface="+mn-cs"/>
              </a:rPr>
              <a:t> Lab Workshop (Ben Thurgood, Lisa Woods, Nick Bayard)</a:t>
            </a:r>
          </a:p>
          <a:p>
            <a:r>
              <a:rPr lang="en-US" sz="1200" kern="1200" dirty="0" smtClean="0">
                <a:solidFill>
                  <a:schemeClr val="tx1"/>
                </a:solidFill>
                <a:effectLst/>
                <a:latin typeface="+mn-lt"/>
                <a:ea typeface="+mn-ea"/>
                <a:cs typeface="+mn-cs"/>
              </a:rPr>
              <a:t>UW/T Human Centered Design Project focused on "How can we create the conditions for equity and inclusion for staff of color at the City of Tacoma?"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 inclusive, equitable workplace for our 3,700 city employees, and in particular, for our nearly 900 staff members of color, is foundational to our efforts to become an anti-racist organization. </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​A diverse, equitable, and inclusive work environment fosters equitable policy decision making.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UW-T is offering their expertise and facilitation in-kind. If we are pleased with the results of this process, we can use it as a template to address other issues both within City Government and in the community. </a:t>
            </a:r>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2</a:t>
            </a:fld>
            <a:endParaRPr lang="ru-RU" altLang="en-US"/>
          </a:p>
        </p:txBody>
      </p:sp>
    </p:spTree>
    <p:extLst>
      <p:ext uri="{BB962C8B-B14F-4D97-AF65-F5344CB8AC3E}">
        <p14:creationId xmlns:p14="http://schemas.microsoft.com/office/powerpoint/2010/main" val="3119520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Section 2</a:t>
            </a:r>
          </a:p>
          <a:p>
            <a:pPr lvl="0"/>
            <a:r>
              <a:rPr lang="en-US" sz="1200" b="1" kern="1200" dirty="0" smtClean="0">
                <a:solidFill>
                  <a:schemeClr val="tx1"/>
                </a:solidFill>
                <a:effectLst/>
                <a:latin typeface="+mn-lt"/>
                <a:ea typeface="+mn-ea"/>
                <a:cs typeface="+mn-cs"/>
              </a:rPr>
              <a:t>Employee Listening Sessions</a:t>
            </a:r>
            <a:r>
              <a:rPr lang="en-US" sz="1200" b="1" kern="1200" baseline="0" dirty="0" smtClean="0">
                <a:solidFill>
                  <a:schemeClr val="tx1"/>
                </a:solidFill>
                <a:effectLst/>
                <a:latin typeface="+mn-lt"/>
                <a:ea typeface="+mn-ea"/>
                <a:cs typeface="+mn-cs"/>
              </a:rPr>
              <a:t> (Nick Bayard)</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​Employees have also been encouraged to seek community and support in other ways as needed, including:</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Affinity Group program, which launched this summer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Current groups are National Forum for Black Public Administrators (NFBPA), Women’s LINC, and </a:t>
            </a:r>
            <a:r>
              <a:rPr lang="en-US" sz="1200" kern="1200" dirty="0" err="1" smtClean="0">
                <a:solidFill>
                  <a:schemeClr val="tx1"/>
                </a:solidFill>
                <a:effectLst/>
                <a:latin typeface="+mn-lt"/>
                <a:ea typeface="+mn-ea"/>
                <a:cs typeface="+mn-cs"/>
              </a:rPr>
              <a:t>Latinx</a:t>
            </a:r>
            <a:r>
              <a:rPr lang="en-US" sz="1200" kern="1200" dirty="0" smtClean="0">
                <a:solidFill>
                  <a:schemeClr val="tx1"/>
                </a:solidFill>
                <a:effectLst/>
                <a:latin typeface="+mn-lt"/>
                <a:ea typeface="+mn-ea"/>
                <a:cs typeface="+mn-cs"/>
              </a:rPr>
              <a:t>/Hispanic</a:t>
            </a:r>
            <a:r>
              <a:rPr lang="en-US" sz="1400" kern="1200" dirty="0" smtClean="0">
                <a:solidFill>
                  <a:schemeClr val="tx1"/>
                </a:solidFill>
                <a:effectLst/>
                <a:latin typeface="+mn-lt"/>
                <a:ea typeface="+mn-ea"/>
                <a:cs typeface="+mn-cs"/>
              </a:rPr>
              <a:t>, and we expect more to form in the coming months.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Proposing additional Listening Session focus areas to OEHR</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Finding time to connect with peers and professional mentors outside of formal City-supported events.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Using the Employee Assistance Program</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Two areas of focus for all groups: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Providing safe spaces for people of shared identities to connect and have dialogue about their experiences in the workplace and in general.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Offer channels for anonymous feedback that can inform our work on anti-racist systems transformation.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answer the question: "Why are we separating people?"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People of color almost never have dedicated space to discuss issues and experiences unique to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It is helpful to provide space for White people to discuss race (typically the burden is on people of color to educate white people about the dynamics of structural, institutional, and individual racism)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analogy of a therapy/counseling session can be helpful here. One would (ideally) never try to enter into the therapy/counseling session of a loved one/spouse, even though you have a deep relationship with that person. That is a given​. We want to foster meaningful and supportive relationships between ALL of our employees, and that means offering employees what they need and sometimes drawing boundaries around those needs.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Current State Assessment of TPD (Kathy O’Toole/Ben</a:t>
            </a:r>
            <a:r>
              <a:rPr lang="en-US" sz="1200" b="1" kern="1200" baseline="0" dirty="0" smtClean="0">
                <a:solidFill>
                  <a:schemeClr val="tx1"/>
                </a:solidFill>
                <a:effectLst/>
                <a:latin typeface="+mn-lt"/>
                <a:ea typeface="+mn-ea"/>
                <a:cs typeface="+mn-cs"/>
              </a:rPr>
              <a:t> Thurgood)</a:t>
            </a:r>
          </a:p>
          <a:p>
            <a:r>
              <a:rPr lang="en-US" sz="1200" kern="1200" dirty="0" smtClean="0">
                <a:solidFill>
                  <a:schemeClr val="tx1"/>
                </a:solidFill>
                <a:effectLst/>
                <a:latin typeface="+mn-lt"/>
                <a:ea typeface="+mn-ea"/>
                <a:cs typeface="+mn-cs"/>
              </a:rPr>
              <a:t>21CP Solutions is eager to commence the community engagement/consultation process and will present its methodology and schedule to the City next week.</a:t>
            </a:r>
            <a:endParaRPr lang="en-US" sz="1100" b="0" kern="1200" dirty="0" smtClean="0">
              <a:solidFill>
                <a:schemeClr val="tx1"/>
              </a:solidFill>
              <a:effectLst/>
              <a:latin typeface="+mn-lt"/>
              <a:ea typeface="+mn-ea"/>
              <a:cs typeface="+mn-cs"/>
            </a:endParaRPr>
          </a:p>
          <a:p>
            <a:pPr lv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3</a:t>
            </a:fld>
            <a:endParaRPr lang="ru-RU" altLang="en-US"/>
          </a:p>
        </p:txBody>
      </p:sp>
    </p:spTree>
    <p:extLst>
      <p:ext uri="{BB962C8B-B14F-4D97-AF65-F5344CB8AC3E}">
        <p14:creationId xmlns:p14="http://schemas.microsoft.com/office/powerpoint/2010/main" val="2813916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Section 2</a:t>
            </a:r>
          </a:p>
          <a:p>
            <a:pPr lvl="0"/>
            <a:r>
              <a:rPr lang="en-US" sz="1200" b="1" kern="1200" dirty="0" smtClean="0">
                <a:solidFill>
                  <a:schemeClr val="tx1"/>
                </a:solidFill>
                <a:effectLst/>
                <a:latin typeface="+mn-lt"/>
                <a:ea typeface="+mn-ea"/>
                <a:cs typeface="+mn-cs"/>
              </a:rPr>
              <a:t>Employee Listening Sessions</a:t>
            </a:r>
            <a:r>
              <a:rPr lang="en-US" sz="1200" b="1" kern="1200" baseline="0" dirty="0" smtClean="0">
                <a:solidFill>
                  <a:schemeClr val="tx1"/>
                </a:solidFill>
                <a:effectLst/>
                <a:latin typeface="+mn-lt"/>
                <a:ea typeface="+mn-ea"/>
                <a:cs typeface="+mn-cs"/>
              </a:rPr>
              <a:t> (Nick Bayard)</a:t>
            </a:r>
            <a:endParaRPr lang="en-US" sz="1200" b="1"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​Employees have also been encouraged to seek community and support in other ways as needed, including:</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​The Affinity Group program, which launched this summer</a:t>
            </a:r>
            <a:endParaRPr lang="en-US" sz="11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Current groups are National Forum for Black Public Administrators (NFBPA), Women’s LINC, and </a:t>
            </a:r>
            <a:r>
              <a:rPr lang="en-US" sz="1200" kern="1200" dirty="0" err="1" smtClean="0">
                <a:solidFill>
                  <a:schemeClr val="tx1"/>
                </a:solidFill>
                <a:effectLst/>
                <a:latin typeface="+mn-lt"/>
                <a:ea typeface="+mn-ea"/>
                <a:cs typeface="+mn-cs"/>
              </a:rPr>
              <a:t>Latinx</a:t>
            </a:r>
            <a:r>
              <a:rPr lang="en-US" sz="1200" kern="1200" dirty="0" smtClean="0">
                <a:solidFill>
                  <a:schemeClr val="tx1"/>
                </a:solidFill>
                <a:effectLst/>
                <a:latin typeface="+mn-lt"/>
                <a:ea typeface="+mn-ea"/>
                <a:cs typeface="+mn-cs"/>
              </a:rPr>
              <a:t>/Hispanic</a:t>
            </a:r>
            <a:r>
              <a:rPr lang="en-US" sz="1400" kern="1200" dirty="0" smtClean="0">
                <a:solidFill>
                  <a:schemeClr val="tx1"/>
                </a:solidFill>
                <a:effectLst/>
                <a:latin typeface="+mn-lt"/>
                <a:ea typeface="+mn-ea"/>
                <a:cs typeface="+mn-cs"/>
              </a:rPr>
              <a:t>, and we expect more to form in the coming months.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Proposing additional Listening Session focus areas to OEHR</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Finding time to connect with peers and professional mentors outside of formal City-supported events.</a:t>
            </a:r>
            <a:endParaRPr lang="en-US" sz="11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Using the Employee Assistance Program</a:t>
            </a:r>
            <a:endParaRPr lang="en-US" sz="11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Two areas of focus for all groups:</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1) Providing safe spaces for people of shared identities to connect and have dialogue about their experiences in the workplace and in general.</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2) Offer channels for anonymous feedback that can inform our work on anti-racist systems transformation.</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To answer the question: "Why are we separating people?"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People of color almost never have dedicated space to discuss issues and experiences unique to them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It is helpful to provide space for White people to discuss race (typically the burden is on people of color to educate white people about the dynamics of structural, institutional, and individual racism)</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The analogy of a therapy/counseling session can be helpful here. One would (ideally) never try to enter into the therapy/counseling session of a loved one/spouse, even though you have a deep relationship with that person. That is a given​. We want to foster meaningful and supportive relationships between ALL of our employees, and that means offering employees what they need and sometimes drawing boundaries around those needs.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Current State Assessment of TPD (Kathy O’Toole/Ben</a:t>
            </a:r>
            <a:r>
              <a:rPr lang="en-US" sz="1200" b="1" kern="1200" baseline="0" dirty="0" smtClean="0">
                <a:solidFill>
                  <a:schemeClr val="tx1"/>
                </a:solidFill>
                <a:effectLst/>
                <a:latin typeface="+mn-lt"/>
                <a:ea typeface="+mn-ea"/>
                <a:cs typeface="+mn-cs"/>
              </a:rPr>
              <a:t> Thurgood)</a:t>
            </a:r>
          </a:p>
          <a:p>
            <a:r>
              <a:rPr lang="en-US" sz="1200" kern="1200" dirty="0" smtClean="0">
                <a:solidFill>
                  <a:schemeClr val="tx1"/>
                </a:solidFill>
                <a:effectLst/>
                <a:latin typeface="+mn-lt"/>
                <a:ea typeface="+mn-ea"/>
                <a:cs typeface="+mn-cs"/>
              </a:rPr>
              <a:t>21CP Solutions is eager to commence the community engagement/consultation process and will present its methodology and schedule to the City next week.</a:t>
            </a:r>
            <a:endParaRPr lang="en-US" sz="1100" b="0" kern="1200" dirty="0" smtClean="0">
              <a:solidFill>
                <a:schemeClr val="tx1"/>
              </a:solidFill>
              <a:effectLst/>
              <a:latin typeface="+mn-lt"/>
              <a:ea typeface="+mn-ea"/>
              <a:cs typeface="+mn-cs"/>
            </a:endParaRPr>
          </a:p>
          <a:p>
            <a:pPr lvl="0"/>
            <a:endParaRPr lang="en-US" sz="1200" b="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4</a:t>
            </a:fld>
            <a:endParaRPr lang="ru-RU" altLang="en-US"/>
          </a:p>
        </p:txBody>
      </p:sp>
    </p:spTree>
    <p:extLst>
      <p:ext uri="{BB962C8B-B14F-4D97-AF65-F5344CB8AC3E}">
        <p14:creationId xmlns:p14="http://schemas.microsoft.com/office/powerpoint/2010/main" val="1930556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Overview Comments: </a:t>
            </a:r>
          </a:p>
          <a:p>
            <a:r>
              <a:rPr lang="en-US" sz="1200" b="0" kern="1200" dirty="0" smtClean="0">
                <a:solidFill>
                  <a:schemeClr val="tx1"/>
                </a:solidFill>
                <a:effectLst/>
                <a:latin typeface="+mn-lt"/>
                <a:ea typeface="+mn-ea"/>
                <a:cs typeface="+mn-cs"/>
              </a:rPr>
              <a:t>This slide reflects a high-level overview of</a:t>
            </a:r>
            <a:r>
              <a:rPr lang="en-US" sz="1200" b="0" kern="1200" baseline="0" dirty="0" smtClean="0">
                <a:solidFill>
                  <a:schemeClr val="tx1"/>
                </a:solidFill>
                <a:effectLst/>
                <a:latin typeface="+mn-lt"/>
                <a:ea typeface="+mn-ea"/>
                <a:cs typeface="+mn-cs"/>
              </a:rPr>
              <a:t> the 5 sections outlined in resolution 40622, adopted by Council on June 30</a:t>
            </a:r>
            <a:r>
              <a:rPr lang="en-US" sz="1200" b="0" kern="1200" baseline="30000" dirty="0" smtClean="0">
                <a:solidFill>
                  <a:schemeClr val="tx1"/>
                </a:solidFill>
                <a:effectLst/>
                <a:latin typeface="+mn-lt"/>
                <a:ea typeface="+mn-ea"/>
                <a:cs typeface="+mn-cs"/>
              </a:rPr>
              <a:t>th</a:t>
            </a:r>
            <a:r>
              <a:rPr lang="en-US" sz="1200" b="0" kern="1200" baseline="0" dirty="0" smtClean="0">
                <a:solidFill>
                  <a:schemeClr val="tx1"/>
                </a:solidFill>
                <a:effectLst/>
                <a:latin typeface="+mn-lt"/>
                <a:ea typeface="+mn-ea"/>
                <a:cs typeface="+mn-cs"/>
              </a:rPr>
              <a:t>, affirming the City Council’s dedication and commitment to comprehensive and sustained transformation of all of the institutions, systems, policies, practices, and contracts impacted by systemic racism with initial priority being given to policing in the City of Tacoma.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At this time, the status indicator refers to our progress in establishing a plan to address each section. Green indicates that a plan is in place and we’ve begun taking action. Yellow indicates that the plan is under development. A red indicator would mean that we need to begin planning.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next 2 columns represent a list of recent accomplishments and upcoming actions, which will be updated for each study session. </a:t>
            </a:r>
          </a:p>
          <a:p>
            <a:endParaRPr lang="en-US" sz="1200" b="0" kern="1200" baseline="0" dirty="0" smtClean="0">
              <a:solidFill>
                <a:schemeClr val="tx1"/>
              </a:solidFill>
              <a:effectLst/>
              <a:latin typeface="+mn-lt"/>
              <a:ea typeface="+mn-ea"/>
              <a:cs typeface="+mn-cs"/>
            </a:endParaRPr>
          </a:p>
          <a:p>
            <a:r>
              <a:rPr lang="en-US" sz="1200" b="0" kern="1200" baseline="0" dirty="0" smtClean="0">
                <a:solidFill>
                  <a:schemeClr val="tx1"/>
                </a:solidFill>
                <a:effectLst/>
                <a:latin typeface="+mn-lt"/>
                <a:ea typeface="+mn-ea"/>
                <a:cs typeface="+mn-cs"/>
              </a:rPr>
              <a:t>The final 2 columns are still under development, but they will outline any issues or barriers and links to more detailed information about specific topics. </a:t>
            </a:r>
          </a:p>
          <a:p>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1: </a:t>
            </a:r>
          </a:p>
          <a:p>
            <a:r>
              <a:rPr lang="en-US" sz="1200" b="1" kern="1200" dirty="0" smtClean="0">
                <a:solidFill>
                  <a:schemeClr val="tx1"/>
                </a:solidFill>
                <a:effectLst/>
                <a:latin typeface="+mn-lt"/>
                <a:ea typeface="+mn-ea"/>
                <a:cs typeface="+mn-cs"/>
              </a:rPr>
              <a:t>Budget Process (Katie</a:t>
            </a:r>
            <a:r>
              <a:rPr lang="en-US" sz="1200" b="1" kern="1200" baseline="0" dirty="0" smtClean="0">
                <a:solidFill>
                  <a:schemeClr val="tx1"/>
                </a:solidFill>
                <a:effectLst/>
                <a:latin typeface="+mn-lt"/>
                <a:ea typeface="+mn-ea"/>
                <a:cs typeface="+mn-cs"/>
              </a:rPr>
              <a:t> Johnston/Reid Bennion)</a:t>
            </a:r>
            <a:endParaRPr lang="en-US" sz="1200" b="1"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Outreach: </a:t>
            </a:r>
          </a:p>
          <a:p>
            <a:pPr lvl="0"/>
            <a:r>
              <a:rPr lang="en-US" sz="1200" kern="1200" dirty="0" smtClean="0">
                <a:solidFill>
                  <a:schemeClr val="tx1"/>
                </a:solidFill>
                <a:effectLst/>
                <a:latin typeface="+mn-lt"/>
                <a:ea typeface="+mn-ea"/>
                <a:cs typeface="+mn-cs"/>
              </a:rPr>
              <a:t>Present to the City Council on Outreach results August 18</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We held an additional outreach event/interactive workshop last Friday and included a focus on Anti-Racism. 35 people attended the meeting. We closed the online surveys and balancing act on Saturday. Currently over 3,000 responded to the surveys and staff will provide demographic breakdowns and location breakdowns at the study session presentation.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Decision Making:</a:t>
            </a:r>
          </a:p>
          <a:p>
            <a:pPr lvl="0"/>
            <a:r>
              <a:rPr lang="en-US" sz="1200" kern="1200" dirty="0" smtClean="0">
                <a:solidFill>
                  <a:schemeClr val="tx1"/>
                </a:solidFill>
                <a:effectLst/>
                <a:latin typeface="+mn-lt"/>
                <a:ea typeface="+mn-ea"/>
                <a:cs typeface="+mn-cs"/>
              </a:rPr>
              <a:t>Continued work to evaluate impacts of financial decisions and mitigation approaches through service delivery transformation.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2: </a:t>
            </a:r>
          </a:p>
          <a:p>
            <a:pPr fontAlgn="base"/>
            <a:r>
              <a:rPr lang="en-US" sz="1200" b="1" kern="1200" dirty="0" smtClean="0">
                <a:solidFill>
                  <a:schemeClr val="tx1"/>
                </a:solidFill>
                <a:effectLst/>
                <a:latin typeface="+mn-lt"/>
                <a:ea typeface="+mn-ea"/>
                <a:cs typeface="+mn-cs"/>
              </a:rPr>
              <a:t>Racial Equity Action Plans (Nick Bayard)</a:t>
            </a:r>
            <a:endParaRPr lang="en-US" sz="1200" kern="1200" dirty="0" smtClean="0">
              <a:solidFill>
                <a:schemeClr val="tx1"/>
              </a:solidFill>
              <a:effectLst/>
              <a:latin typeface="+mn-lt"/>
              <a:ea typeface="+mn-ea"/>
              <a:cs typeface="+mn-cs"/>
            </a:endParaRPr>
          </a:p>
          <a:p>
            <a:pPr fontAlgn="base"/>
            <a:r>
              <a:rPr lang="en-US" sz="1200" kern="1200" dirty="0" smtClean="0">
                <a:solidFill>
                  <a:schemeClr val="tx1"/>
                </a:solidFill>
                <a:effectLst/>
                <a:latin typeface="+mn-lt"/>
                <a:ea typeface="+mn-ea"/>
                <a:cs typeface="+mn-cs"/>
              </a:rPr>
              <a:t>The City kicked off the Racial Equity Action Planning (REAP) by department on June 16th, and each department submitted the first draft of their plan as part of their budget presentations to the City Manager in mid-July. The Racial Equity Action Plan template requires departments to set goals and engage in planning around the first three areas of Tacoma's Equity and Empowerment Framework: 1) The City of Tacoma Workforce Reflects the Community it Serves, 2) Purposeful Community Outreach and Engagement, and 3) Equitable Service Delivery to All Residents and Visitors.</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Racial Equity Action planning is intentionally embedded in the budget process in order to prioritize anti-racism in the evaluation of resource allocation for the coming biennium.</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A six-person REAP review team representing various departments is working now to provide feedback on each plan, and will also be identifying common challenges, areas where support might be needed, scalable or replicable innovations, and ways to institutionalize accountability and continuous improvement citywide in the coming biennium.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be holding a feedback and review session for all departments on August 13th, and the deadline for departments to submit their final REAP to the City Manager is September 30th. </a:t>
            </a:r>
          </a:p>
          <a:p>
            <a:pPr fontAlgn="base"/>
            <a:r>
              <a:rPr lang="en-US" sz="1200" kern="1200" dirty="0" smtClean="0">
                <a:solidFill>
                  <a:schemeClr val="tx1"/>
                </a:solidFill>
                <a:effectLst/>
                <a:latin typeface="+mn-lt"/>
                <a:ea typeface="+mn-ea"/>
                <a:cs typeface="+mn-cs"/>
              </a:rPr>
              <a:t> </a:t>
            </a:r>
          </a:p>
          <a:p>
            <a:pPr fontAlgn="base"/>
            <a:r>
              <a:rPr lang="en-US" sz="1200" kern="1200" dirty="0" smtClean="0">
                <a:solidFill>
                  <a:schemeClr val="tx1"/>
                </a:solidFill>
                <a:effectLst/>
                <a:latin typeface="+mn-lt"/>
                <a:ea typeface="+mn-ea"/>
                <a:cs typeface="+mn-cs"/>
              </a:rPr>
              <a:t>OEHR will create a summary of the Racial Equity Planning process, including key highlights, for the Budget Books by the first week in September​ and will support departments in the implementation of their plans on an ongoing basis.</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3: </a:t>
            </a:r>
          </a:p>
          <a:p>
            <a:r>
              <a:rPr lang="en-US" sz="1200" b="1" kern="1200" dirty="0" smtClean="0">
                <a:solidFill>
                  <a:schemeClr val="tx1"/>
                </a:solidFill>
                <a:effectLst/>
                <a:latin typeface="+mn-lt"/>
                <a:ea typeface="+mn-ea"/>
                <a:cs typeface="+mn-cs"/>
              </a:rPr>
              <a:t>Contract</a:t>
            </a:r>
            <a:r>
              <a:rPr lang="en-US" sz="1200" b="1" kern="1200" baseline="0" dirty="0" smtClean="0">
                <a:solidFill>
                  <a:schemeClr val="tx1"/>
                </a:solidFill>
                <a:effectLst/>
                <a:latin typeface="+mn-lt"/>
                <a:ea typeface="+mn-ea"/>
                <a:cs typeface="+mn-cs"/>
              </a:rPr>
              <a:t> with 21</a:t>
            </a:r>
            <a:r>
              <a:rPr lang="en-US" sz="1200" b="1" kern="1200" baseline="30000" dirty="0" smtClean="0">
                <a:solidFill>
                  <a:schemeClr val="tx1"/>
                </a:solidFill>
                <a:effectLst/>
                <a:latin typeface="+mn-lt"/>
                <a:ea typeface="+mn-ea"/>
                <a:cs typeface="+mn-cs"/>
              </a:rPr>
              <a:t>st</a:t>
            </a:r>
            <a:r>
              <a:rPr lang="en-US" sz="1200" b="1" kern="1200" baseline="0" dirty="0" smtClean="0">
                <a:solidFill>
                  <a:schemeClr val="tx1"/>
                </a:solidFill>
                <a:effectLst/>
                <a:latin typeface="+mn-lt"/>
                <a:ea typeface="+mn-ea"/>
                <a:cs typeface="+mn-cs"/>
              </a:rPr>
              <a:t> Century Policing (Who?)</a:t>
            </a:r>
          </a:p>
          <a:p>
            <a:r>
              <a:rPr lang="en-US" sz="1200" b="0" kern="1200" baseline="0" dirty="0" smtClean="0">
                <a:solidFill>
                  <a:schemeClr val="tx1"/>
                </a:solidFill>
                <a:effectLst/>
                <a:latin typeface="+mn-lt"/>
                <a:ea typeface="+mn-ea"/>
                <a:cs typeface="+mn-cs"/>
              </a:rPr>
              <a:t>Update</a:t>
            </a:r>
            <a:endParaRPr lang="en-US" sz="1200" b="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4: </a:t>
            </a:r>
          </a:p>
          <a:p>
            <a:r>
              <a:rPr lang="en-US" sz="1200" b="1" kern="1200" dirty="0" smtClean="0">
                <a:solidFill>
                  <a:schemeClr val="tx1"/>
                </a:solidFill>
                <a:effectLst/>
                <a:latin typeface="+mn-lt"/>
                <a:ea typeface="+mn-ea"/>
                <a:cs typeface="+mn-cs"/>
              </a:rPr>
              <a:t>Chief</a:t>
            </a:r>
            <a:r>
              <a:rPr lang="en-US" sz="1200" b="1" kern="1200" baseline="0" dirty="0" smtClean="0">
                <a:solidFill>
                  <a:schemeClr val="tx1"/>
                </a:solidFill>
                <a:effectLst/>
                <a:latin typeface="+mn-lt"/>
                <a:ea typeface="+mn-ea"/>
                <a:cs typeface="+mn-cs"/>
              </a:rPr>
              <a:t> of Police Recruitment (Shelby Fritz)</a:t>
            </a:r>
          </a:p>
          <a:p>
            <a:r>
              <a:rPr lang="en-US" sz="1200" b="0" kern="1200" dirty="0" smtClean="0">
                <a:solidFill>
                  <a:schemeClr val="tx1"/>
                </a:solidFill>
                <a:effectLst/>
                <a:latin typeface="+mn-lt"/>
                <a:ea typeface="+mn-ea"/>
                <a:cs typeface="+mn-cs"/>
              </a:rPr>
              <a:t>Human Resources will be presenting a draft recruitment plan to the City Manager on August 11.</a:t>
            </a:r>
          </a:p>
          <a:p>
            <a:r>
              <a:rPr lang="en-US" sz="1200" b="0" kern="1200" dirty="0" smtClean="0">
                <a:solidFill>
                  <a:schemeClr val="tx1"/>
                </a:solidFill>
                <a:effectLst/>
                <a:latin typeface="+mn-lt"/>
                <a:ea typeface="+mn-ea"/>
                <a:cs typeface="+mn-cs"/>
              </a:rPr>
              <a:t>We are planning a timely, thorough and inclusive process led by a search committee that includes a diverse group of internal and external stakeholders and includes opportunities for input and participation from the community and significant outreach to and recruitment of a diverse pool of potential candidates. Once finalized, the plan will be presented to the City Council and regular updates on the progress of the recruitment will follow.</a:t>
            </a:r>
          </a:p>
          <a:p>
            <a:endParaRPr lang="en-US" sz="1200" b="0" kern="1200" dirty="0" smtClean="0">
              <a:solidFill>
                <a:schemeClr val="tx1"/>
              </a:solidFill>
              <a:effectLst/>
              <a:latin typeface="+mn-lt"/>
              <a:ea typeface="+mn-ea"/>
              <a:cs typeface="+mn-cs"/>
            </a:endParaRPr>
          </a:p>
          <a:p>
            <a:r>
              <a:rPr lang="en-US" sz="1200" b="0" kern="1200" dirty="0" smtClean="0">
                <a:solidFill>
                  <a:schemeClr val="tx1"/>
                </a:solidFill>
                <a:effectLst/>
                <a:latin typeface="+mn-lt"/>
                <a:ea typeface="+mn-ea"/>
                <a:cs typeface="+mn-cs"/>
              </a:rPr>
              <a:t>The search</a:t>
            </a:r>
            <a:r>
              <a:rPr lang="en-US" sz="1200" b="0" kern="1200" baseline="0" dirty="0" smtClean="0">
                <a:solidFill>
                  <a:schemeClr val="tx1"/>
                </a:solidFill>
                <a:effectLst/>
                <a:latin typeface="+mn-lt"/>
                <a:ea typeface="+mn-ea"/>
                <a:cs typeface="+mn-cs"/>
              </a:rPr>
              <a:t> committee will assist in the development of competencies for the position. Green indicates that a plan is in place and we have begun taking actions as an organization. Yellow indicates where a plan is under development, but action is pending. Red would indicate the need to begin planning. </a:t>
            </a:r>
            <a:endParaRPr lang="en-US" sz="1200" b="0" kern="1200" dirty="0" smtClean="0">
              <a:solidFill>
                <a:schemeClr val="tx1"/>
              </a:solidFill>
              <a:effectLst/>
              <a:latin typeface="+mn-lt"/>
              <a:ea typeface="+mn-ea"/>
              <a:cs typeface="+mn-cs"/>
            </a:endParaRPr>
          </a:p>
          <a:p>
            <a:endParaRPr lang="en-US" sz="1200" b="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Body Worn Cameras (Tadd</a:t>
            </a:r>
            <a:r>
              <a:rPr lang="en-US" sz="1200" b="1" kern="1200" baseline="0" dirty="0" smtClean="0">
                <a:solidFill>
                  <a:schemeClr val="tx1"/>
                </a:solidFill>
                <a:effectLst/>
                <a:latin typeface="+mn-lt"/>
                <a:ea typeface="+mn-ea"/>
                <a:cs typeface="+mn-cs"/>
              </a:rPr>
              <a:t> Wille)</a:t>
            </a:r>
          </a:p>
          <a:p>
            <a:pPr lvl="0"/>
            <a:r>
              <a:rPr lang="en-US" sz="1200" b="0" kern="1200" dirty="0" smtClean="0">
                <a:solidFill>
                  <a:schemeClr val="tx1"/>
                </a:solidFill>
                <a:effectLst/>
                <a:latin typeface="+mn-lt"/>
                <a:ea typeface="+mn-ea"/>
                <a:cs typeface="+mn-cs"/>
              </a:rPr>
              <a:t>Body Worn Camera (BWC) Vendor Selection and Contract Negotiations (Estimates:  $600K first year, $375K ongoing)</a:t>
            </a:r>
          </a:p>
          <a:p>
            <a:pPr lvl="1"/>
            <a:r>
              <a:rPr lang="en-US" sz="1200" kern="1200" dirty="0" smtClean="0">
                <a:solidFill>
                  <a:schemeClr val="tx1"/>
                </a:solidFill>
                <a:effectLst/>
                <a:latin typeface="+mn-lt"/>
                <a:ea typeface="+mn-ea"/>
                <a:cs typeface="+mn-cs"/>
              </a:rPr>
              <a:t>The CPAC vendor review committee has reviewed and agreed that City staff to begin negotiations with Motorola and Axon</a:t>
            </a:r>
          </a:p>
          <a:p>
            <a:pPr lvl="1"/>
            <a:r>
              <a:rPr lang="en-US" sz="1200" kern="1200" dirty="0" smtClean="0">
                <a:solidFill>
                  <a:schemeClr val="tx1"/>
                </a:solidFill>
                <a:effectLst/>
                <a:latin typeface="+mn-lt"/>
                <a:ea typeface="+mn-ea"/>
                <a:cs typeface="+mn-cs"/>
              </a:rPr>
              <a:t>City Staff plans to select the top vendor and finalize vendor/camera costs in the next two weeks.  We will meet the goal of having cameras purchased and delivered by Mid-December</a:t>
            </a:r>
          </a:p>
          <a:p>
            <a:pPr lvl="0"/>
            <a:r>
              <a:rPr lang="en-US" sz="1200" b="0" kern="1200" dirty="0" smtClean="0">
                <a:solidFill>
                  <a:schemeClr val="tx1"/>
                </a:solidFill>
                <a:effectLst/>
                <a:latin typeface="+mn-lt"/>
                <a:ea typeface="+mn-ea"/>
                <a:cs typeface="+mn-cs"/>
              </a:rPr>
              <a:t>BWC Support Staff </a:t>
            </a:r>
          </a:p>
          <a:p>
            <a:pPr lvl="1"/>
            <a:r>
              <a:rPr lang="en-US" sz="1200" kern="1200" dirty="0" smtClean="0">
                <a:solidFill>
                  <a:schemeClr val="tx1"/>
                </a:solidFill>
                <a:effectLst/>
                <a:latin typeface="+mn-lt"/>
                <a:ea typeface="+mn-ea"/>
                <a:cs typeface="+mn-cs"/>
              </a:rPr>
              <a:t>Representatives from Police, IT, Public Record Office, City Manager’s Office and Human Resources met and are finalizing job descriptions, classifications, and recruitment strategies for the civilian staff needed to implement Body Cameras.  </a:t>
            </a:r>
          </a:p>
          <a:p>
            <a:pPr lvl="2"/>
            <a:r>
              <a:rPr lang="en-US" sz="1200" b="1" kern="1200" dirty="0" smtClean="0">
                <a:solidFill>
                  <a:schemeClr val="tx1"/>
                </a:solidFill>
                <a:effectLst/>
                <a:latin typeface="+mn-lt"/>
                <a:ea typeface="+mn-ea"/>
                <a:cs typeface="+mn-cs"/>
              </a:rPr>
              <a:t>Civilian Support Staff (Estimates:  $440K annually) </a:t>
            </a:r>
            <a:r>
              <a:rPr lang="en-US" sz="1200" kern="1200" dirty="0" smtClean="0">
                <a:solidFill>
                  <a:schemeClr val="tx1"/>
                </a:solidFill>
                <a:effectLst/>
                <a:latin typeface="+mn-lt"/>
                <a:ea typeface="+mn-ea"/>
                <a:cs typeface="+mn-cs"/>
              </a:rPr>
              <a:t>– Salary &amp; Benefits</a:t>
            </a:r>
          </a:p>
          <a:p>
            <a:pPr lvl="3"/>
            <a:r>
              <a:rPr lang="en-US" sz="1200" kern="1200" dirty="0" smtClean="0">
                <a:solidFill>
                  <a:schemeClr val="tx1"/>
                </a:solidFill>
                <a:effectLst/>
                <a:latin typeface="+mn-lt"/>
                <a:ea typeface="+mn-ea"/>
                <a:cs typeface="+mn-cs"/>
              </a:rPr>
              <a:t>3 Public Disclosure Specialists ($260K):  For redaction video services</a:t>
            </a:r>
          </a:p>
          <a:p>
            <a:pPr lvl="3"/>
            <a:r>
              <a:rPr lang="en-US" sz="1200" kern="1200" dirty="0" smtClean="0">
                <a:solidFill>
                  <a:schemeClr val="tx1"/>
                </a:solidFill>
                <a:effectLst/>
                <a:latin typeface="+mn-lt"/>
                <a:ea typeface="+mn-ea"/>
                <a:cs typeface="+mn-cs"/>
              </a:rPr>
              <a:t>1 Computer Support Technician ($90K): For BWC technical services</a:t>
            </a:r>
          </a:p>
          <a:p>
            <a:pPr lvl="3"/>
            <a:r>
              <a:rPr lang="en-US" sz="1200" kern="1200" dirty="0" smtClean="0">
                <a:solidFill>
                  <a:schemeClr val="tx1"/>
                </a:solidFill>
                <a:effectLst/>
                <a:latin typeface="+mn-lt"/>
                <a:ea typeface="+mn-ea"/>
                <a:cs typeface="+mn-cs"/>
              </a:rPr>
              <a:t>1 Police Administrative Support Specialist ($90K): For coordination and reporting</a:t>
            </a:r>
          </a:p>
          <a:p>
            <a:pPr lvl="1"/>
            <a:r>
              <a:rPr lang="en-US" sz="1200" kern="1200" dirty="0" smtClean="0">
                <a:solidFill>
                  <a:schemeClr val="tx1"/>
                </a:solidFill>
                <a:effectLst/>
                <a:latin typeface="+mn-lt"/>
                <a:ea typeface="+mn-ea"/>
                <a:cs typeface="+mn-cs"/>
              </a:rPr>
              <a:t>These positions will be advertised by November 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and will be filled by Mid-December</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8 Can’t Wait (Chief</a:t>
            </a:r>
            <a:r>
              <a:rPr lang="en-US" sz="1200" b="1" kern="1200" baseline="0" dirty="0" smtClean="0">
                <a:solidFill>
                  <a:schemeClr val="tx1"/>
                </a:solidFill>
                <a:effectLst/>
                <a:latin typeface="+mn-lt"/>
                <a:ea typeface="+mn-ea"/>
                <a:cs typeface="+mn-cs"/>
              </a:rPr>
              <a:t> Ramsdell</a:t>
            </a:r>
            <a:r>
              <a:rPr lang="en-US" sz="1200" b="1"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TPD policies should be updated to integrate three of the eight recommendations: </a:t>
            </a:r>
          </a:p>
          <a:p>
            <a:pPr lvl="1"/>
            <a:r>
              <a:rPr lang="en-US" sz="1200" kern="1200" dirty="0" smtClean="0">
                <a:solidFill>
                  <a:schemeClr val="tx1"/>
                </a:solidFill>
                <a:effectLst/>
                <a:latin typeface="+mn-lt"/>
                <a:ea typeface="+mn-ea"/>
                <a:cs typeface="+mn-cs"/>
              </a:rPr>
              <a:t>banning chokeholds and strangle holds, </a:t>
            </a:r>
          </a:p>
          <a:p>
            <a:pPr lvl="1"/>
            <a:r>
              <a:rPr lang="en-US" sz="1200" kern="1200" dirty="0" smtClean="0">
                <a:solidFill>
                  <a:schemeClr val="tx1"/>
                </a:solidFill>
                <a:effectLst/>
                <a:latin typeface="+mn-lt"/>
                <a:ea typeface="+mn-ea"/>
                <a:cs typeface="+mn-cs"/>
              </a:rPr>
              <a:t>duty to intervene, </a:t>
            </a:r>
          </a:p>
          <a:p>
            <a:pPr lvl="1"/>
            <a:r>
              <a:rPr lang="en-US" sz="1200" kern="1200" dirty="0" smtClean="0">
                <a:solidFill>
                  <a:schemeClr val="tx1"/>
                </a:solidFill>
                <a:effectLst/>
                <a:latin typeface="+mn-lt"/>
                <a:ea typeface="+mn-ea"/>
                <a:cs typeface="+mn-cs"/>
              </a:rPr>
              <a:t>and require a warning before shooting.  </a:t>
            </a:r>
          </a:p>
          <a:p>
            <a:pPr lvl="0"/>
            <a:r>
              <a:rPr lang="en-US" sz="1200" kern="1200" dirty="0" smtClean="0">
                <a:solidFill>
                  <a:schemeClr val="tx1"/>
                </a:solidFill>
                <a:effectLst/>
                <a:latin typeface="+mn-lt"/>
                <a:ea typeface="+mn-ea"/>
                <a:cs typeface="+mn-cs"/>
              </a:rPr>
              <a:t>Current policies aligned with the remaining five recommendations.</a:t>
            </a:r>
          </a:p>
          <a:p>
            <a:pPr lvl="0"/>
            <a:r>
              <a:rPr lang="en-US" sz="1200" kern="1200" dirty="0" smtClean="0">
                <a:solidFill>
                  <a:schemeClr val="tx1"/>
                </a:solidFill>
                <a:effectLst/>
                <a:latin typeface="+mn-lt"/>
                <a:ea typeface="+mn-ea"/>
                <a:cs typeface="+mn-cs"/>
              </a:rPr>
              <a:t>Timeline: </a:t>
            </a:r>
          </a:p>
          <a:p>
            <a:pPr lvl="1"/>
            <a:r>
              <a:rPr lang="en-US" sz="1200" kern="1200" dirty="0" smtClean="0">
                <a:solidFill>
                  <a:schemeClr val="tx1"/>
                </a:solidFill>
                <a:effectLst/>
                <a:latin typeface="+mn-lt"/>
                <a:ea typeface="+mn-ea"/>
                <a:cs typeface="+mn-cs"/>
              </a:rPr>
              <a:t>June: Best practices research and Union review; approved by chain of command</a:t>
            </a:r>
          </a:p>
          <a:p>
            <a:pPr lvl="1"/>
            <a:r>
              <a:rPr lang="en-US" sz="1200" kern="1200" dirty="0" smtClean="0">
                <a:solidFill>
                  <a:schemeClr val="tx1"/>
                </a:solidFill>
                <a:effectLst/>
                <a:latin typeface="+mn-lt"/>
                <a:ea typeface="+mn-ea"/>
                <a:cs typeface="+mn-cs"/>
              </a:rPr>
              <a:t>July 30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and August 6</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Preliminary training on adopted policies </a:t>
            </a:r>
          </a:p>
          <a:p>
            <a:pPr lvl="1"/>
            <a:r>
              <a:rPr lang="en-US" sz="1200" kern="1200" dirty="0" smtClean="0">
                <a:solidFill>
                  <a:schemeClr val="tx1"/>
                </a:solidFill>
                <a:effectLst/>
                <a:latin typeface="+mn-lt"/>
                <a:ea typeface="+mn-ea"/>
                <a:cs typeface="+mn-cs"/>
              </a:rPr>
              <a:t>September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Comprehensive/practical training regarding 3 policy changes at fall in-service training</a:t>
            </a:r>
          </a:p>
          <a:p>
            <a:endParaRPr lang="en-US" sz="1200" b="1"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SECTION 5: </a:t>
            </a:r>
          </a:p>
          <a:p>
            <a:r>
              <a:rPr lang="en-US" sz="1200" b="1" kern="1200" dirty="0" smtClean="0">
                <a:solidFill>
                  <a:schemeClr val="tx1"/>
                </a:solidFill>
                <a:effectLst/>
                <a:latin typeface="+mn-lt"/>
                <a:ea typeface="+mn-ea"/>
                <a:cs typeface="+mn-cs"/>
              </a:rPr>
              <a:t>Legislative Agenda Items (Anita Gallagher)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The City’s Government Relations team is working on developing the draft legislative agenda for state and federal priorities for 2021. Note: The Government Relations team consists of in-house staff in General Government and Tacoma Public Utilities plus our state and federal contract lobbyists.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Initial thoughts on how we can integrate an anti-racism approach to our advocacy work:</a:t>
            </a:r>
          </a:p>
          <a:p>
            <a:pPr lvl="0"/>
            <a:r>
              <a:rPr lang="en-US" sz="1200" kern="1200" dirty="0" smtClean="0">
                <a:solidFill>
                  <a:schemeClr val="tx1"/>
                </a:solidFill>
                <a:effectLst/>
                <a:latin typeface="+mn-lt"/>
                <a:ea typeface="+mn-ea"/>
                <a:cs typeface="+mn-cs"/>
              </a:rPr>
              <a:t>• Include a statement on the legislative agenda stating the City supports legislative efforts that address disparate impacts of systems and institutions on communities of color, and opposes policies that cause direct harm, disadvantage, or otherwise negatively impact the health, well-being, and economic security of people of color. (This is not the final proposed language, but a rough concept.)</a:t>
            </a:r>
          </a:p>
          <a:p>
            <a:pPr lvl="0"/>
            <a:r>
              <a:rPr lang="en-US" sz="1200" kern="1200" dirty="0" smtClean="0">
                <a:solidFill>
                  <a:schemeClr val="tx1"/>
                </a:solidFill>
                <a:effectLst/>
                <a:latin typeface="+mn-lt"/>
                <a:ea typeface="+mn-ea"/>
                <a:cs typeface="+mn-cs"/>
              </a:rPr>
              <a:t>• Utilize an anti-racist approach to how we engage in broader legislative advocacy efforts, such as our team’s support of Deputy Mayor Blocker on the Board of the Association of Washington Cities and his recent appointment to the AWC Equity Workgroup. Additionally, Council Member Ushka’s role on the AWC Legislative Priorities Committee provides another avenue by which the City can champion anti-racist policies and work with the Association to advance those priorities.</a:t>
            </a:r>
          </a:p>
          <a:p>
            <a:pPr lvl="0"/>
            <a:r>
              <a:rPr lang="en-US" sz="1200" kern="1200" dirty="0" smtClean="0">
                <a:solidFill>
                  <a:schemeClr val="tx1"/>
                </a:solidFill>
                <a:effectLst/>
                <a:latin typeface="+mn-lt"/>
                <a:ea typeface="+mn-ea"/>
                <a:cs typeface="+mn-cs"/>
              </a:rPr>
              <a:t>• Coordinate our federal priorities with the National League of Cities Race, Equity, and Leadership (REAL) initiative that serves to strengthen local leaders’ knowledge and capacity to eliminate racial disparities, heal racial divisions, and build more equitable communities.</a:t>
            </a:r>
          </a:p>
          <a:p>
            <a:pPr lvl="0"/>
            <a:r>
              <a:rPr lang="en-US" sz="1200" kern="1200" dirty="0" smtClean="0">
                <a:solidFill>
                  <a:schemeClr val="tx1"/>
                </a:solidFill>
                <a:effectLst/>
                <a:latin typeface="+mn-lt"/>
                <a:ea typeface="+mn-ea"/>
                <a:cs typeface="+mn-cs"/>
              </a:rPr>
              <a:t>• Continue to prioritize funding support for public transit, housing, homelessness programs, and the Low Income Home Energy Assistance Program at the federal level.</a:t>
            </a:r>
          </a:p>
          <a:p>
            <a:pPr lvl="0"/>
            <a:r>
              <a:rPr lang="en-US" sz="1200" kern="1200" dirty="0" smtClean="0">
                <a:solidFill>
                  <a:schemeClr val="tx1"/>
                </a:solidFill>
                <a:effectLst/>
                <a:latin typeface="+mn-lt"/>
                <a:ea typeface="+mn-ea"/>
                <a:cs typeface="+mn-cs"/>
              </a:rPr>
              <a:t>• Continue to advocate for Immigration and Customs Enforcement to end the use of private prisons for immigrant detention and instead use available alternatives to detention whenever possible. Support recent actions like the House • Appropriations Committee’s bill that reduces funding for ICE while increasing funding for oversight.</a:t>
            </a:r>
          </a:p>
          <a:p>
            <a:pPr lvl="0"/>
            <a:r>
              <a:rPr lang="en-US" sz="1200" kern="1200" dirty="0" smtClean="0">
                <a:solidFill>
                  <a:schemeClr val="tx1"/>
                </a:solidFill>
                <a:effectLst/>
                <a:latin typeface="+mn-lt"/>
                <a:ea typeface="+mn-ea"/>
                <a:cs typeface="+mn-cs"/>
              </a:rPr>
              <a:t>• Advocate for the federal government to reform the immigration system to produce a streamlined path toward citizenship for immigrants and support Deferred Action for Childhood Arrivals (DACA).</a:t>
            </a:r>
          </a:p>
          <a:p>
            <a:pPr lvl="0"/>
            <a:r>
              <a:rPr lang="en-US" sz="1200" kern="1200" dirty="0" smtClean="0">
                <a:solidFill>
                  <a:schemeClr val="tx1"/>
                </a:solidFill>
                <a:effectLst/>
                <a:latin typeface="+mn-lt"/>
                <a:ea typeface="+mn-ea"/>
                <a:cs typeface="+mn-cs"/>
              </a:rPr>
              <a:t>• Generally, we will call attention to equity impacts when lobbying for or against policies and funding proposals.</a:t>
            </a:r>
          </a:p>
          <a:p>
            <a:endParaRPr lang="en-US" sz="1200" b="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5</a:t>
            </a:fld>
            <a:endParaRPr lang="ru-RU" altLang="en-US"/>
          </a:p>
        </p:txBody>
      </p:sp>
    </p:spTree>
    <p:extLst>
      <p:ext uri="{BB962C8B-B14F-4D97-AF65-F5344CB8AC3E}">
        <p14:creationId xmlns:p14="http://schemas.microsoft.com/office/powerpoint/2010/main" val="420177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6</a:t>
            </a:fld>
            <a:endParaRPr lang="ru-RU" altLang="en-US"/>
          </a:p>
        </p:txBody>
      </p:sp>
    </p:spTree>
    <p:extLst>
      <p:ext uri="{BB962C8B-B14F-4D97-AF65-F5344CB8AC3E}">
        <p14:creationId xmlns:p14="http://schemas.microsoft.com/office/powerpoint/2010/main" val="4195238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7</a:t>
            </a:fld>
            <a:endParaRPr lang="ru-RU" altLang="en-US"/>
          </a:p>
        </p:txBody>
      </p:sp>
    </p:spTree>
    <p:extLst>
      <p:ext uri="{BB962C8B-B14F-4D97-AF65-F5344CB8AC3E}">
        <p14:creationId xmlns:p14="http://schemas.microsoft.com/office/powerpoint/2010/main" val="32230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8</a:t>
            </a:fld>
            <a:endParaRPr lang="ru-RU" altLang="en-US"/>
          </a:p>
        </p:txBody>
      </p:sp>
    </p:spTree>
    <p:extLst>
      <p:ext uri="{BB962C8B-B14F-4D97-AF65-F5344CB8AC3E}">
        <p14:creationId xmlns:p14="http://schemas.microsoft.com/office/powerpoint/2010/main" val="4001210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30EEF1-A394-43EF-9383-E87CF58DA8D2}" type="slidenum">
              <a:rPr lang="ru-RU" altLang="en-US" smtClean="0"/>
              <a:pPr>
                <a:defRPr/>
              </a:pPr>
              <a:t>9</a:t>
            </a:fld>
            <a:endParaRPr lang="ru-RU" altLang="en-US"/>
          </a:p>
        </p:txBody>
      </p:sp>
    </p:spTree>
    <p:extLst>
      <p:ext uri="{BB962C8B-B14F-4D97-AF65-F5344CB8AC3E}">
        <p14:creationId xmlns:p14="http://schemas.microsoft.com/office/powerpoint/2010/main" val="29299282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with Image">
    <p:spTree>
      <p:nvGrpSpPr>
        <p:cNvPr id="1" name=""/>
        <p:cNvGrpSpPr/>
        <p:nvPr/>
      </p:nvGrpSpPr>
      <p:grpSpPr>
        <a:xfrm>
          <a:off x="0" y="0"/>
          <a:ext cx="0" cy="0"/>
          <a:chOff x="0" y="0"/>
          <a:chExt cx="0" cy="0"/>
        </a:xfrm>
      </p:grpSpPr>
      <p:sp>
        <p:nvSpPr>
          <p:cNvPr id="2" name="Прямоугольник 1"/>
          <p:cNvSpPr/>
          <p:nvPr userDrawn="1"/>
        </p:nvSpPr>
        <p:spPr>
          <a:xfrm>
            <a:off x="-19050" y="1962150"/>
            <a:ext cx="12211050" cy="4953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3" name="Прямоугольник 8"/>
          <p:cNvSpPr/>
          <p:nvPr userDrawn="1"/>
        </p:nvSpPr>
        <p:spPr>
          <a:xfrm>
            <a:off x="-19050" y="0"/>
            <a:ext cx="12211050" cy="4438650"/>
          </a:xfrm>
          <a:custGeom>
            <a:avLst/>
            <a:gdLst>
              <a:gd name="connsiteX0" fmla="*/ 0 w 12192000"/>
              <a:gd name="connsiteY0" fmla="*/ 0 h 4133850"/>
              <a:gd name="connsiteX1" fmla="*/ 12192000 w 12192000"/>
              <a:gd name="connsiteY1" fmla="*/ 0 h 4133850"/>
              <a:gd name="connsiteX2" fmla="*/ 12192000 w 12192000"/>
              <a:gd name="connsiteY2" fmla="*/ 4133850 h 4133850"/>
              <a:gd name="connsiteX3" fmla="*/ 0 w 12192000"/>
              <a:gd name="connsiteY3" fmla="*/ 4133850 h 4133850"/>
              <a:gd name="connsiteX4" fmla="*/ 0 w 12192000"/>
              <a:gd name="connsiteY4" fmla="*/ 0 h 4133850"/>
              <a:gd name="connsiteX0" fmla="*/ 19050 w 12211050"/>
              <a:gd name="connsiteY0" fmla="*/ 0 h 4133850"/>
              <a:gd name="connsiteX1" fmla="*/ 12211050 w 12211050"/>
              <a:gd name="connsiteY1" fmla="*/ 0 h 4133850"/>
              <a:gd name="connsiteX2" fmla="*/ 12211050 w 12211050"/>
              <a:gd name="connsiteY2" fmla="*/ 4133850 h 4133850"/>
              <a:gd name="connsiteX3" fmla="*/ 0 w 12211050"/>
              <a:gd name="connsiteY3" fmla="*/ 3219450 h 4133850"/>
              <a:gd name="connsiteX4" fmla="*/ 19050 w 12211050"/>
              <a:gd name="connsiteY4" fmla="*/ 0 h 4133850"/>
              <a:gd name="connsiteX0" fmla="*/ 19050 w 12211050"/>
              <a:gd name="connsiteY0" fmla="*/ 0 h 4438650"/>
              <a:gd name="connsiteX1" fmla="*/ 12211050 w 12211050"/>
              <a:gd name="connsiteY1" fmla="*/ 0 h 4438650"/>
              <a:gd name="connsiteX2" fmla="*/ 12211050 w 12211050"/>
              <a:gd name="connsiteY2" fmla="*/ 4438650 h 4438650"/>
              <a:gd name="connsiteX3" fmla="*/ 0 w 12211050"/>
              <a:gd name="connsiteY3" fmla="*/ 3219450 h 4438650"/>
              <a:gd name="connsiteX4" fmla="*/ 19050 w 12211050"/>
              <a:gd name="connsiteY4" fmla="*/ 0 h 4438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1050" h="4438650">
                <a:moveTo>
                  <a:pt x="19050" y="0"/>
                </a:moveTo>
                <a:lnTo>
                  <a:pt x="12211050" y="0"/>
                </a:lnTo>
                <a:lnTo>
                  <a:pt x="12211050" y="4438650"/>
                </a:lnTo>
                <a:lnTo>
                  <a:pt x="0" y="3219450"/>
                </a:lnTo>
                <a:lnTo>
                  <a:pt x="19050" y="0"/>
                </a:lnTo>
                <a:close/>
              </a:path>
            </a:pathLst>
          </a:cu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4" name="Прямоугольник 3"/>
          <p:cNvSpPr/>
          <p:nvPr userDrawn="1"/>
        </p:nvSpPr>
        <p:spPr>
          <a:xfrm>
            <a:off x="627063" y="581025"/>
            <a:ext cx="10896600" cy="5695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60950" y="868363"/>
            <a:ext cx="20701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Прямая соединительная линия 9"/>
          <p:cNvCxnSpPr/>
          <p:nvPr userDrawn="1"/>
        </p:nvCxnSpPr>
        <p:spPr>
          <a:xfrm>
            <a:off x="5572125" y="2936875"/>
            <a:ext cx="1047750" cy="0"/>
          </a:xfrm>
          <a:prstGeom prst="line">
            <a:avLst/>
          </a:prstGeom>
          <a:ln w="76200">
            <a:solidFill>
              <a:srgbClr val="CDAC09"/>
            </a:solidFill>
          </a:ln>
        </p:spPr>
        <p:style>
          <a:lnRef idx="1">
            <a:schemeClr val="accent1"/>
          </a:lnRef>
          <a:fillRef idx="0">
            <a:schemeClr val="accent1"/>
          </a:fillRef>
          <a:effectRef idx="0">
            <a:schemeClr val="accent1"/>
          </a:effectRef>
          <a:fontRef idx="minor">
            <a:schemeClr val="tx1"/>
          </a:fontRef>
        </p:style>
      </p:cxnSp>
      <p:sp>
        <p:nvSpPr>
          <p:cNvPr id="7" name="Овал 12"/>
          <p:cNvSpPr/>
          <p:nvPr userDrawn="1"/>
        </p:nvSpPr>
        <p:spPr>
          <a:xfrm>
            <a:off x="6034088" y="6029325"/>
            <a:ext cx="187325" cy="18732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sz="1200" dirty="0"/>
          </a:p>
        </p:txBody>
      </p:sp>
    </p:spTree>
    <p:extLst>
      <p:ext uri="{BB962C8B-B14F-4D97-AF65-F5344CB8AC3E}">
        <p14:creationId xmlns:p14="http://schemas.microsoft.com/office/powerpoint/2010/main" val="284534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ext Placeholder 8"/>
          <p:cNvSpPr>
            <a:spLocks noGrp="1"/>
          </p:cNvSpPr>
          <p:nvPr>
            <p:ph type="body" sz="quarter" idx="10"/>
          </p:nvPr>
        </p:nvSpPr>
        <p:spPr>
          <a:xfrm>
            <a:off x="1910080" y="1727835"/>
            <a:ext cx="8412798" cy="3987800"/>
          </a:xfrm>
          <a:prstGeom prst="rect">
            <a:avLst/>
          </a:prstGeo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9"/>
          <p:cNvSpPr>
            <a:spLocks noGrp="1"/>
          </p:cNvSpPr>
          <p:nvPr>
            <p:ph type="title"/>
          </p:nvPr>
        </p:nvSpPr>
        <p:spPr>
          <a:xfrm>
            <a:off x="1910080" y="720725"/>
            <a:ext cx="8412798" cy="635635"/>
          </a:xfrm>
          <a:prstGeom prst="rect">
            <a:avLst/>
          </a:prstGeom>
        </p:spPr>
        <p:txBody>
          <a:bodyPr/>
          <a:lstStyle>
            <a:lvl1pPr>
              <a:defRPr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321426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27"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29" name="Group 14"/>
          <p:cNvGrpSpPr>
            <a:grpSpLocks/>
          </p:cNvGrpSpPr>
          <p:nvPr userDrawn="1"/>
        </p:nvGrpSpPr>
        <p:grpSpPr bwMode="auto">
          <a:xfrm>
            <a:off x="627063" y="360363"/>
            <a:ext cx="10906125" cy="6124575"/>
            <a:chOff x="296" y="227"/>
            <a:chExt cx="5153" cy="3858"/>
          </a:xfrm>
        </p:grpSpPr>
        <p:grpSp>
          <p:nvGrpSpPr>
            <p:cNvPr id="1055" name="Group 13"/>
            <p:cNvGrpSpPr>
              <a:grpSpLocks/>
            </p:cNvGrpSpPr>
            <p:nvPr userDrawn="1"/>
          </p:nvGrpSpPr>
          <p:grpSpPr bwMode="auto">
            <a:xfrm>
              <a:off x="296" y="235"/>
              <a:ext cx="5153" cy="3842"/>
              <a:chOff x="296" y="235"/>
              <a:chExt cx="5153" cy="3842"/>
            </a:xfrm>
          </p:grpSpPr>
          <p:grpSp>
            <p:nvGrpSpPr>
              <p:cNvPr id="1057" name="Group 12"/>
              <p:cNvGrpSpPr>
                <a:grpSpLocks/>
              </p:cNvGrpSpPr>
              <p:nvPr userDrawn="1"/>
            </p:nvGrpSpPr>
            <p:grpSpPr bwMode="auto">
              <a:xfrm>
                <a:off x="296" y="235"/>
                <a:ext cx="5153" cy="3842"/>
                <a:chOff x="296" y="235"/>
                <a:chExt cx="5153" cy="3842"/>
              </a:xfrm>
            </p:grpSpPr>
            <p:sp>
              <p:nvSpPr>
                <p:cNvPr id="10"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11"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8"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6"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9" name="Rectangle 9"/>
          <p:cNvSpPr>
            <a:spLocks noChangeArrowheads="1"/>
          </p:cNvSpPr>
          <p:nvPr userDrawn="1"/>
        </p:nvSpPr>
        <p:spPr bwMode="auto">
          <a:xfrm>
            <a:off x="1219200" y="709613"/>
            <a:ext cx="9736138" cy="5426075"/>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sp>
        <p:nvSpPr>
          <p:cNvPr id="1031"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2"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1033" name="Group 14"/>
          <p:cNvGrpSpPr>
            <a:grpSpLocks/>
          </p:cNvGrpSpPr>
          <p:nvPr userDrawn="1"/>
        </p:nvGrpSpPr>
        <p:grpSpPr bwMode="auto">
          <a:xfrm>
            <a:off x="627063" y="360363"/>
            <a:ext cx="10906125" cy="6124575"/>
            <a:chOff x="296" y="227"/>
            <a:chExt cx="5153" cy="3858"/>
          </a:xfrm>
        </p:grpSpPr>
        <p:grpSp>
          <p:nvGrpSpPr>
            <p:cNvPr id="1049" name="Group 13"/>
            <p:cNvGrpSpPr>
              <a:grpSpLocks/>
            </p:cNvGrpSpPr>
            <p:nvPr userDrawn="1"/>
          </p:nvGrpSpPr>
          <p:grpSpPr bwMode="auto">
            <a:xfrm>
              <a:off x="296" y="235"/>
              <a:ext cx="5153" cy="3842"/>
              <a:chOff x="296" y="235"/>
              <a:chExt cx="5153" cy="3842"/>
            </a:xfrm>
          </p:grpSpPr>
          <p:grpSp>
            <p:nvGrpSpPr>
              <p:cNvPr id="1051" name="Group 12"/>
              <p:cNvGrpSpPr>
                <a:grpSpLocks/>
              </p:cNvGrpSpPr>
              <p:nvPr userDrawn="1"/>
            </p:nvGrpSpPr>
            <p:grpSpPr bwMode="auto">
              <a:xfrm>
                <a:off x="296" y="235"/>
                <a:ext cx="5153" cy="3842"/>
                <a:chOff x="296" y="235"/>
                <a:chExt cx="5153" cy="3842"/>
              </a:xfrm>
            </p:grpSpPr>
            <p:sp>
              <p:nvSpPr>
                <p:cNvPr id="97" name="Rectangle 8"/>
                <p:cNvSpPr>
                  <a:spLocks noChangeArrowheads="1"/>
                </p:cNvSpPr>
                <p:nvPr userDrawn="1"/>
              </p:nvSpPr>
              <p:spPr bwMode="auto">
                <a:xfrm>
                  <a:off x="296" y="235"/>
                  <a:ext cx="5153" cy="3842"/>
                </a:xfrm>
                <a:prstGeom prst="rect">
                  <a:avLst/>
                </a:prstGeom>
                <a:noFill/>
                <a:ln w="3175">
                  <a:solidFill>
                    <a:schemeClr val="bg2">
                      <a:lumMod val="25000"/>
                    </a:schemeClr>
                  </a:solidFill>
                  <a:miter lim="800000"/>
                  <a:headEnd/>
                  <a:tailEnd/>
                </a:ln>
                <a:effectLst/>
              </p:spPr>
              <p:txBody>
                <a:bodyPr wrap="none" anchor="ctr"/>
                <a:lstStyle/>
                <a:p>
                  <a:pPr>
                    <a:defRPr/>
                  </a:pPr>
                  <a:endParaRPr lang="en-US" dirty="0"/>
                </a:p>
              </p:txBody>
            </p:sp>
            <p:sp>
              <p:nvSpPr>
                <p:cNvPr id="98" name="Rectangle 9"/>
                <p:cNvSpPr>
                  <a:spLocks noChangeArrowheads="1"/>
                </p:cNvSpPr>
                <p:nvPr userDrawn="1"/>
              </p:nvSpPr>
              <p:spPr bwMode="auto">
                <a:xfrm>
                  <a:off x="576" y="447"/>
                  <a:ext cx="4600" cy="3418"/>
                </a:xfrm>
                <a:prstGeom prst="rect">
                  <a:avLst/>
                </a:prstGeom>
                <a:noFill/>
                <a:ln w="3175">
                  <a:solidFill>
                    <a:schemeClr val="bg2">
                      <a:lumMod val="50000"/>
                    </a:schemeClr>
                  </a:solidFill>
                  <a:miter lim="800000"/>
                  <a:headEnd/>
                  <a:tailEnd/>
                </a:ln>
                <a:effectLst/>
              </p:spPr>
              <p:txBody>
                <a:bodyPr wrap="none" anchor="ctr"/>
                <a:lstStyle/>
                <a:p>
                  <a:pPr>
                    <a:defRPr/>
                  </a:pPr>
                  <a:endParaRPr lang="en-US" dirty="0"/>
                </a:p>
              </p:txBody>
            </p:sp>
          </p:grpSp>
          <p:sp>
            <p:nvSpPr>
              <p:cNvPr id="1052" name="Line 10"/>
              <p:cNvSpPr>
                <a:spLocks noChangeShapeType="1"/>
              </p:cNvSpPr>
              <p:nvPr userDrawn="1"/>
            </p:nvSpPr>
            <p:spPr bwMode="auto">
              <a:xfrm>
                <a:off x="296" y="2160"/>
                <a:ext cx="5153"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1050" name="Line 11"/>
            <p:cNvSpPr>
              <a:spLocks noChangeShapeType="1"/>
            </p:cNvSpPr>
            <p:nvPr userDrawn="1"/>
          </p:nvSpPr>
          <p:spPr bwMode="auto">
            <a:xfrm>
              <a:off x="2895" y="227"/>
              <a:ext cx="0" cy="3858"/>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99" name="Прямоугольник 6"/>
          <p:cNvSpPr>
            <a:spLocks noChangeArrowheads="1"/>
          </p:cNvSpPr>
          <p:nvPr userDrawn="1"/>
        </p:nvSpPr>
        <p:spPr bwMode="auto">
          <a:xfrm>
            <a:off x="10599738" y="5842000"/>
            <a:ext cx="3349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256B456C-A035-48C3-95F0-0895067CB522}" type="slidenum">
              <a:rPr lang="ru-RU" altLang="en-US" sz="900" b="1" smtClean="0">
                <a:solidFill>
                  <a:srgbClr val="CDAC09"/>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smtClean="0">
              <a:solidFill>
                <a:srgbClr val="CDAC09"/>
              </a:solidFill>
              <a:latin typeface="Arial" panose="020B0604020202020204" pitchFamily="34" charset="0"/>
              <a:ea typeface="Karla" pitchFamily="2" charset="0"/>
              <a:cs typeface="Arial" panose="020B0604020202020204" pitchFamily="34" charset="0"/>
            </a:endParaRPr>
          </a:p>
        </p:txBody>
      </p:sp>
      <p:sp>
        <p:nvSpPr>
          <p:cNvPr id="100" name="Прямоугольник 7"/>
          <p:cNvSpPr/>
          <p:nvPr userDrawn="1"/>
        </p:nvSpPr>
        <p:spPr>
          <a:xfrm>
            <a:off x="10579100" y="6072188"/>
            <a:ext cx="376238" cy="57150"/>
          </a:xfrm>
          <a:prstGeom prst="rect">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1" name="Прямоугольник 36"/>
          <p:cNvSpPr/>
          <p:nvPr userDrawn="1"/>
        </p:nvSpPr>
        <p:spPr>
          <a:xfrm>
            <a:off x="0" y="0"/>
            <a:ext cx="12192000" cy="134620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nvGrpSpPr>
          <p:cNvPr id="1037" name="Группа 37"/>
          <p:cNvGrpSpPr>
            <a:grpSpLocks/>
          </p:cNvGrpSpPr>
          <p:nvPr userDrawn="1"/>
        </p:nvGrpSpPr>
        <p:grpSpPr bwMode="auto">
          <a:xfrm>
            <a:off x="1220788" y="819150"/>
            <a:ext cx="681037" cy="165100"/>
            <a:chOff x="2152493" y="583267"/>
            <a:chExt cx="681788" cy="165205"/>
          </a:xfrm>
        </p:grpSpPr>
        <p:sp>
          <p:nvSpPr>
            <p:cNvPr id="103" name="Овал 5"/>
            <p:cNvSpPr/>
            <p:nvPr/>
          </p:nvSpPr>
          <p:spPr>
            <a:xfrm>
              <a:off x="2152493" y="583267"/>
              <a:ext cx="165282" cy="165205"/>
            </a:xfrm>
            <a:prstGeom prst="ellipse">
              <a:avLst/>
            </a:prstGeom>
            <a:solidFill>
              <a:srgbClr val="CDAC0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4" name="Овал 6"/>
            <p:cNvSpPr/>
            <p:nvPr/>
          </p:nvSpPr>
          <p:spPr>
            <a:xfrm>
              <a:off x="2411540" y="583267"/>
              <a:ext cx="163693" cy="165205"/>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05" name="Овал 7"/>
            <p:cNvSpPr/>
            <p:nvPr/>
          </p:nvSpPr>
          <p:spPr>
            <a:xfrm>
              <a:off x="2668999" y="583267"/>
              <a:ext cx="165282" cy="165205"/>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grpSp>
      <p:cxnSp>
        <p:nvCxnSpPr>
          <p:cNvPr id="106" name="Прямая соединительная линия 33"/>
          <p:cNvCxnSpPr/>
          <p:nvPr userDrawn="1"/>
        </p:nvCxnSpPr>
        <p:spPr>
          <a:xfrm>
            <a:off x="0" y="1220788"/>
            <a:ext cx="1901825" cy="0"/>
          </a:xfrm>
          <a:prstGeom prst="line">
            <a:avLst/>
          </a:prstGeom>
          <a:ln w="57150">
            <a:solidFill>
              <a:srgbClr val="CDAC09"/>
            </a:solidFill>
          </a:ln>
        </p:spPr>
        <p:style>
          <a:lnRef idx="1">
            <a:schemeClr val="accent1"/>
          </a:lnRef>
          <a:fillRef idx="0">
            <a:schemeClr val="accent1"/>
          </a:fillRef>
          <a:effectRef idx="0">
            <a:schemeClr val="accent1"/>
          </a:effectRef>
          <a:fontRef idx="minor">
            <a:schemeClr val="tx1"/>
          </a:fontRef>
        </p:style>
      </p:cxnSp>
      <p:sp>
        <p:nvSpPr>
          <p:cNvPr id="1039" name="Line 10"/>
          <p:cNvSpPr>
            <a:spLocks noChangeShapeType="1"/>
          </p:cNvSpPr>
          <p:nvPr userDrawn="1"/>
        </p:nvSpPr>
        <p:spPr bwMode="auto">
          <a:xfrm>
            <a:off x="627063" y="3429000"/>
            <a:ext cx="10906125" cy="0"/>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40" name="Line 11"/>
          <p:cNvSpPr>
            <a:spLocks noChangeShapeType="1"/>
          </p:cNvSpPr>
          <p:nvPr userDrawn="1"/>
        </p:nvSpPr>
        <p:spPr bwMode="auto">
          <a:xfrm>
            <a:off x="6127750" y="360363"/>
            <a:ext cx="0" cy="6124575"/>
          </a:xfrm>
          <a:prstGeom prst="line">
            <a:avLst/>
          </a:prstGeom>
          <a:noFill/>
          <a:ln w="6350">
            <a:solidFill>
              <a:srgbClr val="303E43"/>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7" name="Oval 116"/>
          <p:cNvSpPr/>
          <p:nvPr userDrawn="1"/>
        </p:nvSpPr>
        <p:spPr>
          <a:xfrm>
            <a:off x="8916988" y="-36513"/>
            <a:ext cx="2398712" cy="2397126"/>
          </a:xfrm>
          <a:prstGeom prst="ellipse">
            <a:avLst/>
          </a:prstGeom>
          <a:blipFill dpi="0" rotWithShape="1">
            <a:blip r:embed="rId4">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8" name="Rectangle 117"/>
          <p:cNvSpPr/>
          <p:nvPr userDrawn="1"/>
        </p:nvSpPr>
        <p:spPr>
          <a:xfrm>
            <a:off x="0" y="1350963"/>
            <a:ext cx="12192000" cy="55594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800" dirty="0"/>
          </a:p>
        </p:txBody>
      </p:sp>
      <p:sp>
        <p:nvSpPr>
          <p:cNvPr id="119" name="Прямоугольник 6"/>
          <p:cNvSpPr>
            <a:spLocks noChangeArrowheads="1"/>
          </p:cNvSpPr>
          <p:nvPr userDrawn="1"/>
        </p:nvSpPr>
        <p:spPr bwMode="auto">
          <a:xfrm>
            <a:off x="10580688" y="5842000"/>
            <a:ext cx="3730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defRPr/>
            </a:pPr>
            <a:fld id="{08A5F8B4-182A-4286-8C12-263E6E9F6244}" type="slidenum">
              <a:rPr lang="ru-RU" altLang="en-US" sz="1200" b="1" smtClean="0">
                <a:solidFill>
                  <a:srgbClr val="2F4057"/>
                </a:solidFill>
                <a:latin typeface="Arial" panose="020B0604020202020204" pitchFamily="34" charset="0"/>
                <a:ea typeface="Karla" pitchFamily="2" charset="0"/>
                <a:cs typeface="Arial" panose="020B0604020202020204" pitchFamily="34" charset="0"/>
              </a:rPr>
              <a:pPr algn="ctr" eaLnBrk="1" hangingPunct="1">
                <a:defRPr/>
              </a:pPr>
              <a:t>‹#›</a:t>
            </a:fld>
            <a:endParaRPr lang="ru-RU" altLang="en-US" sz="1200" b="1" dirty="0" smtClean="0">
              <a:solidFill>
                <a:srgbClr val="2F4057"/>
              </a:solidFill>
              <a:latin typeface="Arial" panose="020B0604020202020204" pitchFamily="34" charset="0"/>
              <a:ea typeface="Karla" pitchFamily="2" charset="0"/>
              <a:cs typeface="Arial" panose="020B0604020202020204" pitchFamily="34" charset="0"/>
            </a:endParaRPr>
          </a:p>
        </p:txBody>
      </p:sp>
      <p:sp>
        <p:nvSpPr>
          <p:cNvPr id="120" name="Прямоугольник 7"/>
          <p:cNvSpPr/>
          <p:nvPr userDrawn="1"/>
        </p:nvSpPr>
        <p:spPr>
          <a:xfrm>
            <a:off x="10466388" y="6072188"/>
            <a:ext cx="488950" cy="57150"/>
          </a:xfrm>
          <a:prstGeom prst="rect">
            <a:avLst/>
          </a:prstGeom>
          <a:solidFill>
            <a:srgbClr val="2F40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ru-RU" dirty="0"/>
          </a:p>
        </p:txBody>
      </p:sp>
      <p:sp>
        <p:nvSpPr>
          <p:cNvPr id="131" name="Подзаголовок 2"/>
          <p:cNvSpPr txBox="1">
            <a:spLocks/>
          </p:cNvSpPr>
          <p:nvPr userDrawn="1"/>
        </p:nvSpPr>
        <p:spPr bwMode="auto">
          <a:xfrm>
            <a:off x="2152650" y="1709738"/>
            <a:ext cx="7589838" cy="413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King" pitchFamily="2" charset="0"/>
              </a:defRPr>
            </a:lvl1pPr>
            <a:lvl2pPr marL="685800" indent="-22860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lnSpc>
                <a:spcPct val="150000"/>
              </a:lnSpc>
              <a:buFont typeface="Arial" panose="020B0604020202020204" pitchFamily="34" charset="0"/>
              <a:buChar char="•"/>
              <a:defRPr/>
            </a:pPr>
            <a:endParaRPr lang="en-US" altLang="en-US" sz="2000" dirty="0" smtClean="0">
              <a:latin typeface="Arial" panose="020B0604020202020204" pitchFamily="34" charset="0"/>
              <a:ea typeface="Karla" pitchFamily="2" charset="0"/>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896" r:id="rId1"/>
    <p:sldLayoutId id="2147483895" r:id="rId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9/1/2020</a:t>
            </a:r>
            <a:endParaRPr lang="en-US" altLang="en-US" sz="2400" b="1" dirty="0">
              <a:solidFill>
                <a:srgbClr val="2F4057"/>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2376488" y="3057107"/>
            <a:ext cx="7439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4000" b="1" dirty="0" smtClean="0">
                <a:solidFill>
                  <a:srgbClr val="2F4057"/>
                </a:solidFill>
                <a:latin typeface="Arial" panose="020B0604020202020204" pitchFamily="34" charset="0"/>
                <a:cs typeface="Arial" panose="020B0604020202020204" pitchFamily="34" charset="0"/>
              </a:rPr>
              <a:t>Update on Systems Transformation</a:t>
            </a:r>
            <a:endParaRPr lang="en-US" altLang="en-US" sz="4000" b="1" dirty="0">
              <a:solidFill>
                <a:srgbClr val="2F4057"/>
              </a:solidFill>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3" name="TextBox 6"/>
          <p:cNvSpPr txBox="1">
            <a:spLocks noChangeArrowheads="1"/>
          </p:cNvSpPr>
          <p:nvPr/>
        </p:nvSpPr>
        <p:spPr bwMode="auto">
          <a:xfrm>
            <a:off x="2376488" y="4280672"/>
            <a:ext cx="7439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dirty="0">
                <a:latin typeface="Arial" panose="020B0604020202020204" pitchFamily="34" charset="0"/>
                <a:cs typeface="Arial" panose="020B0604020202020204" pitchFamily="34" charset="0"/>
              </a:rPr>
              <a:t>City of Tacoma </a:t>
            </a:r>
            <a:r>
              <a:rPr lang="en-US" altLang="en-US" sz="2400" dirty="0" smtClean="0">
                <a:latin typeface="Arial" panose="020B0604020202020204" pitchFamily="34" charset="0"/>
                <a:cs typeface="Arial" panose="020B0604020202020204" pitchFamily="34" charset="0"/>
              </a:rPr>
              <a:t>| City Manager’s Office</a:t>
            </a:r>
            <a:endParaRPr lang="en-US" altLang="en-US" sz="2400" dirty="0">
              <a:latin typeface="Arial" panose="020B0604020202020204" pitchFamily="34" charset="0"/>
              <a:cs typeface="Arial" panose="020B0604020202020204" pitchFamily="34" charset="0"/>
            </a:endParaRPr>
          </a:p>
          <a:p>
            <a:pPr algn="ctr" eaLnBrk="1" hangingPunct="1"/>
            <a:endParaRPr lang="en-US" altLang="en-US" sz="1600" dirty="0">
              <a:latin typeface="Raleway ExtraBold" pitchFamily="34" charset="-52"/>
            </a:endParaRPr>
          </a:p>
        </p:txBody>
      </p:sp>
      <p:sp>
        <p:nvSpPr>
          <p:cNvPr id="5124" name="TextBox 8"/>
          <p:cNvSpPr txBox="1">
            <a:spLocks noChangeArrowheads="1"/>
          </p:cNvSpPr>
          <p:nvPr/>
        </p:nvSpPr>
        <p:spPr bwMode="auto">
          <a:xfrm>
            <a:off x="2322513" y="4722813"/>
            <a:ext cx="7439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Study Session </a:t>
            </a:r>
            <a:endParaRPr lang="en-US" altLang="en-US" sz="2400" b="1" dirty="0">
              <a:solidFill>
                <a:srgbClr val="2F4057"/>
              </a:solidFill>
              <a:latin typeface="Arial" panose="020B0604020202020204" pitchFamily="34" charset="0"/>
              <a:cs typeface="Arial" panose="020B0604020202020204" pitchFamily="34" charset="0"/>
            </a:endParaRPr>
          </a:p>
          <a:p>
            <a:pPr algn="ctr" eaLnBrk="1" hangingPunct="1"/>
            <a:r>
              <a:rPr lang="en-US" altLang="en-US" sz="2400" b="1" dirty="0" smtClean="0">
                <a:solidFill>
                  <a:srgbClr val="2F4057"/>
                </a:solidFill>
                <a:latin typeface="Arial" panose="020B0604020202020204" pitchFamily="34" charset="0"/>
                <a:cs typeface="Arial" panose="020B0604020202020204" pitchFamily="34" charset="0"/>
              </a:rPr>
              <a:t>9/1/2020</a:t>
            </a:r>
            <a:endParaRPr lang="en-US" altLang="en-US" sz="2400" b="1" dirty="0">
              <a:solidFill>
                <a:srgbClr val="2F40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5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89440" y="1727835"/>
            <a:ext cx="9254078" cy="3987800"/>
          </a:xfrm>
        </p:spPr>
        <p:txBody>
          <a:bodyPr/>
          <a:lstStyle/>
          <a:p>
            <a:r>
              <a:rPr lang="en-US" dirty="0" smtClean="0"/>
              <a:t>Section 1: Anti-Racist focused Budget Development</a:t>
            </a:r>
          </a:p>
          <a:p>
            <a:pPr lvl="1"/>
            <a:endParaRPr lang="en-US" dirty="0" smtClean="0"/>
          </a:p>
          <a:p>
            <a:r>
              <a:rPr lang="en-US" dirty="0" smtClean="0"/>
              <a:t>Section 2: Transforming Existing Programs</a:t>
            </a:r>
          </a:p>
          <a:p>
            <a:pPr lvl="1"/>
            <a:endParaRPr lang="en-US" dirty="0" smtClean="0"/>
          </a:p>
          <a:p>
            <a:r>
              <a:rPr lang="en-US" dirty="0" smtClean="0">
                <a:solidFill>
                  <a:schemeClr val="accent5"/>
                </a:solidFill>
              </a:rPr>
              <a:t> </a:t>
            </a:r>
            <a:r>
              <a:rPr lang="en-US" dirty="0"/>
              <a:t>Section 3: Current State of TPD Systems</a:t>
            </a:r>
          </a:p>
          <a:p>
            <a:pPr lvl="1"/>
            <a:endParaRPr lang="en-US" dirty="0"/>
          </a:p>
          <a:p>
            <a:pPr marL="0" indent="0">
              <a:buNone/>
            </a:pPr>
            <a:endParaRPr lang="en-US" dirty="0" smtClean="0">
              <a:solidFill>
                <a:schemeClr val="accent5"/>
              </a:solidFill>
            </a:endParaRPr>
          </a:p>
        </p:txBody>
      </p:sp>
      <p:sp>
        <p:nvSpPr>
          <p:cNvPr id="3" name="Title 2"/>
          <p:cNvSpPr>
            <a:spLocks noGrp="1"/>
          </p:cNvSpPr>
          <p:nvPr>
            <p:ph type="title"/>
          </p:nvPr>
        </p:nvSpPr>
        <p:spPr/>
        <p:txBody>
          <a:bodyPr/>
          <a:lstStyle/>
          <a:p>
            <a:r>
              <a:rPr lang="en-US" dirty="0"/>
              <a:t>New Items </a:t>
            </a:r>
            <a:r>
              <a:rPr lang="en-US" dirty="0" smtClean="0"/>
              <a:t>8/18/2020</a:t>
            </a:r>
            <a:endParaRPr lang="en-US" dirty="0"/>
          </a:p>
        </p:txBody>
      </p:sp>
    </p:spTree>
    <p:extLst>
      <p:ext uri="{BB962C8B-B14F-4D97-AF65-F5344CB8AC3E}">
        <p14:creationId xmlns:p14="http://schemas.microsoft.com/office/powerpoint/2010/main" val="273220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1874838" y="1747838"/>
            <a:ext cx="8462962"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Resolution 40622 passed on June 30</a:t>
            </a:r>
            <a:r>
              <a:rPr lang="en-US" kern="0" baseline="30000" dirty="0" smtClean="0">
                <a:latin typeface="Arial" panose="020B0604020202020204" pitchFamily="34" charset="0"/>
                <a:ea typeface="Karla" pitchFamily="2" charset="0"/>
                <a:cs typeface="Arial" panose="020B0604020202020204" pitchFamily="34" charset="0"/>
              </a:rPr>
              <a:t>th</a:t>
            </a:r>
            <a:endParaRPr lang="en-US"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defRPr/>
            </a:pPr>
            <a:r>
              <a:rPr lang="en-US" kern="0" dirty="0" smtClean="0">
                <a:latin typeface="Arial" panose="020B0604020202020204" pitchFamily="34" charset="0"/>
                <a:ea typeface="Karla" pitchFamily="2" charset="0"/>
                <a:cs typeface="Arial" panose="020B0604020202020204" pitchFamily="34" charset="0"/>
              </a:rPr>
              <a:t>Weekly report at Council Study Sessions on 5 sections: </a:t>
            </a:r>
          </a:p>
          <a:p>
            <a:pPr marL="457200" lvl="1" indent="0" fontAlgn="auto">
              <a:lnSpc>
                <a:spcPct val="150000"/>
              </a:lnSpc>
              <a:spcBef>
                <a:spcPts val="0"/>
              </a:spcBef>
              <a:spcAft>
                <a:spcPts val="0"/>
              </a:spcAft>
              <a:buNone/>
              <a:defRPr/>
            </a:pPr>
            <a:endParaRPr lang="en-US" kern="0" dirty="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smtClean="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833628" y="1747838"/>
            <a:ext cx="1052474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50000"/>
              </a:lnSpc>
              <a:spcBef>
                <a:spcPts val="0"/>
              </a:spcBef>
              <a:spcAft>
                <a:spcPts val="0"/>
              </a:spcAft>
              <a:buFont typeface="Arial" panose="020B0604020202020204" pitchFamily="34" charset="0"/>
              <a:buNone/>
              <a:defRPr/>
            </a:pPr>
            <a:r>
              <a:rPr lang="en-US" kern="0" dirty="0" smtClean="0">
                <a:latin typeface="Arial" panose="020B0604020202020204" pitchFamily="34" charset="0"/>
                <a:ea typeface="Karla" pitchFamily="2" charset="0"/>
                <a:cs typeface="Arial" panose="020B0604020202020204" pitchFamily="34" charset="0"/>
              </a:rPr>
              <a:t>Be it resolved:</a:t>
            </a:r>
          </a:p>
          <a:p>
            <a:pPr fontAlgn="auto">
              <a:lnSpc>
                <a:spcPct val="150000"/>
              </a:lnSpc>
              <a:spcBef>
                <a:spcPts val="0"/>
              </a:spcBef>
              <a:spcAft>
                <a:spcPts val="0"/>
              </a:spcAft>
              <a:buFont typeface="+mj-lt"/>
              <a:buAutoNum type="arabicPeriod"/>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a:t>
            </a:r>
            <a:r>
              <a:rPr lang="en-US" sz="1800" kern="0" dirty="0" smtClean="0">
                <a:latin typeface="Arial" panose="020B0604020202020204" pitchFamily="34" charset="0"/>
                <a:ea typeface="Karla" pitchFamily="2" charset="0"/>
                <a:cs typeface="Arial" panose="020B0604020202020204" pitchFamily="34" charset="0"/>
              </a:rPr>
              <a:t>to </a:t>
            </a:r>
            <a:r>
              <a:rPr lang="en-US" sz="1800" b="1" kern="0" dirty="0" smtClean="0">
                <a:latin typeface="Arial" panose="020B0604020202020204" pitchFamily="34" charset="0"/>
                <a:ea typeface="Karla" pitchFamily="2" charset="0"/>
                <a:cs typeface="Arial" panose="020B0604020202020204" pitchFamily="34" charset="0"/>
              </a:rPr>
              <a:t>keep anti-racism as a top priority in the process of budget development </a:t>
            </a:r>
            <a:r>
              <a:rPr lang="en-US" sz="1800" kern="0" dirty="0" smtClean="0">
                <a:latin typeface="Arial" panose="020B0604020202020204" pitchFamily="34" charset="0"/>
                <a:ea typeface="Karla" pitchFamily="2" charset="0"/>
                <a:cs typeface="Arial" panose="020B0604020202020204" pitchFamily="34" charset="0"/>
              </a:rPr>
              <a:t>and</a:t>
            </a:r>
            <a:r>
              <a:rPr lang="en-US" sz="1800" b="1" kern="0" dirty="0" smtClean="0">
                <a:latin typeface="Arial" panose="020B0604020202020204" pitchFamily="34" charset="0"/>
                <a:ea typeface="Karla" pitchFamily="2" charset="0"/>
                <a:cs typeface="Arial" panose="020B0604020202020204" pitchFamily="34" charset="0"/>
              </a:rPr>
              <a:t> </a:t>
            </a:r>
            <a:r>
              <a:rPr lang="en-US" sz="1800" kern="0" dirty="0" smtClean="0">
                <a:latin typeface="Arial" panose="020B0604020202020204" pitchFamily="34" charset="0"/>
                <a:ea typeface="Karla" pitchFamily="2" charset="0"/>
                <a:cs typeface="Arial" panose="020B0604020202020204" pitchFamily="34" charset="0"/>
              </a:rPr>
              <a:t>prioritize anti-racism in the planning of an </a:t>
            </a:r>
            <a:r>
              <a:rPr lang="en-US" sz="1800" b="1" kern="0" dirty="0" smtClean="0">
                <a:latin typeface="Arial" panose="020B0604020202020204" pitchFamily="34" charset="0"/>
                <a:ea typeface="Karla" pitchFamily="2" charset="0"/>
                <a:cs typeface="Arial" panose="020B0604020202020204" pitchFamily="34" charset="0"/>
              </a:rPr>
              <a:t>economic recovery strategy following COVID-19</a:t>
            </a:r>
            <a:r>
              <a:rPr lang="en-US" sz="1800" kern="0" dirty="0" smtClean="0">
                <a:latin typeface="Arial" panose="020B0604020202020204" pitchFamily="34" charset="0"/>
                <a:ea typeface="Karla" pitchFamily="2" charset="0"/>
                <a:cs typeface="Arial" panose="020B0604020202020204" pitchFamily="34" charset="0"/>
              </a:rPr>
              <a:t>. </a:t>
            </a:r>
          </a:p>
          <a:p>
            <a:pPr fontAlgn="auto">
              <a:lnSpc>
                <a:spcPct val="150000"/>
              </a:lnSpc>
              <a:spcBef>
                <a:spcPts val="0"/>
              </a:spcBef>
              <a:spcAft>
                <a:spcPts val="0"/>
              </a:spcAft>
              <a:buFont typeface="+mj-lt"/>
              <a:buAutoNum type="arabicPeriod"/>
              <a:defRPr/>
            </a:pPr>
            <a:r>
              <a:rPr lang="en-US" sz="1800" kern="0" dirty="0">
                <a:latin typeface="Arial" panose="020B0604020202020204" pitchFamily="34" charset="0"/>
                <a:ea typeface="Karla" pitchFamily="2" charset="0"/>
                <a:cs typeface="Arial" panose="020B0604020202020204" pitchFamily="34" charset="0"/>
              </a:rPr>
              <a:t>That the City Manager is </a:t>
            </a:r>
            <a:r>
              <a:rPr lang="en-US" sz="1800" kern="0" dirty="0" smtClean="0">
                <a:latin typeface="Arial" panose="020B0604020202020204" pitchFamily="34" charset="0"/>
                <a:ea typeface="Karla" pitchFamily="2" charset="0"/>
                <a:cs typeface="Arial" panose="020B0604020202020204" pitchFamily="34" charset="0"/>
              </a:rPr>
              <a:t>hereby </a:t>
            </a:r>
            <a:r>
              <a:rPr lang="en-US" sz="1800" kern="0" dirty="0">
                <a:latin typeface="Arial" panose="020B0604020202020204" pitchFamily="34" charset="0"/>
                <a:ea typeface="Karla" pitchFamily="2" charset="0"/>
                <a:cs typeface="Arial" panose="020B0604020202020204" pitchFamily="34" charset="0"/>
              </a:rPr>
              <a:t>directed </a:t>
            </a:r>
            <a:r>
              <a:rPr lang="en-US" sz="1800" b="1" kern="0" dirty="0">
                <a:latin typeface="Arial" panose="020B0604020202020204" pitchFamily="34" charset="0"/>
                <a:ea typeface="Karla" pitchFamily="2" charset="0"/>
                <a:cs typeface="Arial" panose="020B0604020202020204" pitchFamily="34" charset="0"/>
              </a:rPr>
              <a:t>to prioritize </a:t>
            </a:r>
            <a:r>
              <a:rPr lang="en-US" sz="1800" b="1" kern="0" dirty="0" smtClean="0">
                <a:latin typeface="Arial" panose="020B0604020202020204" pitchFamily="34" charset="0"/>
                <a:ea typeface="Karla" pitchFamily="2" charset="0"/>
                <a:cs typeface="Arial" panose="020B0604020202020204" pitchFamily="34" charset="0"/>
              </a:rPr>
              <a:t>anti-racism in </a:t>
            </a:r>
            <a:r>
              <a:rPr lang="en-US" sz="1800" b="1" kern="0" dirty="0">
                <a:latin typeface="Arial" panose="020B0604020202020204" pitchFamily="34" charset="0"/>
                <a:ea typeface="Karla" pitchFamily="2" charset="0"/>
                <a:cs typeface="Arial" panose="020B0604020202020204" pitchFamily="34" charset="0"/>
              </a:rPr>
              <a:t>the evaluation of new policies and programs</a:t>
            </a:r>
            <a:r>
              <a:rPr lang="en-US" sz="1800" kern="0" dirty="0">
                <a:latin typeface="Arial" panose="020B0604020202020204" pitchFamily="34" charset="0"/>
                <a:ea typeface="Karla" pitchFamily="2" charset="0"/>
                <a:cs typeface="Arial" panose="020B0604020202020204" pitchFamily="34" charset="0"/>
              </a:rPr>
              <a:t>, as well as the sustained</a:t>
            </a:r>
            <a:r>
              <a:rPr lang="en-US" sz="1800" b="1" kern="0" dirty="0">
                <a:latin typeface="Arial" panose="020B0604020202020204" pitchFamily="34" charset="0"/>
                <a:ea typeface="Karla" pitchFamily="2" charset="0"/>
                <a:cs typeface="Arial" panose="020B0604020202020204" pitchFamily="34" charset="0"/>
              </a:rPr>
              <a:t> and </a:t>
            </a:r>
            <a:r>
              <a:rPr lang="en-US" sz="1800" b="1" kern="0" dirty="0" smtClean="0">
                <a:latin typeface="Arial" panose="020B0604020202020204" pitchFamily="34" charset="0"/>
                <a:ea typeface="Karla" pitchFamily="2" charset="0"/>
                <a:cs typeface="Arial" panose="020B0604020202020204" pitchFamily="34" charset="0"/>
              </a:rPr>
              <a:t>comprehensive transformation </a:t>
            </a:r>
            <a:r>
              <a:rPr lang="en-US" sz="1800" b="1" kern="0" dirty="0">
                <a:latin typeface="Arial" panose="020B0604020202020204" pitchFamily="34" charset="0"/>
                <a:ea typeface="Karla" pitchFamily="2" charset="0"/>
                <a:cs typeface="Arial" panose="020B0604020202020204" pitchFamily="34" charset="0"/>
              </a:rPr>
              <a:t>of existing services</a:t>
            </a:r>
            <a:r>
              <a:rPr lang="en-US" sz="1800" kern="0" dirty="0">
                <a:latin typeface="Arial" panose="020B0604020202020204" pitchFamily="34" charset="0"/>
                <a:ea typeface="Karla" pitchFamily="2" charset="0"/>
                <a:cs typeface="Arial" panose="020B0604020202020204" pitchFamily="34" charset="0"/>
              </a:rPr>
              <a:t>, with initial priority being </a:t>
            </a:r>
            <a:r>
              <a:rPr lang="en-US" sz="1800" kern="0" dirty="0" smtClean="0">
                <a:latin typeface="Arial" panose="020B0604020202020204" pitchFamily="34" charset="0"/>
                <a:ea typeface="Karla" pitchFamily="2" charset="0"/>
                <a:cs typeface="Arial" panose="020B0604020202020204" pitchFamily="34" charset="0"/>
              </a:rPr>
              <a:t>given to </a:t>
            </a:r>
            <a:r>
              <a:rPr lang="en-US" sz="1800" kern="0" dirty="0">
                <a:latin typeface="Arial" panose="020B0604020202020204" pitchFamily="34" charset="0"/>
                <a:ea typeface="Karla" pitchFamily="2" charset="0"/>
                <a:cs typeface="Arial" panose="020B0604020202020204" pitchFamily="34" charset="0"/>
              </a:rPr>
              <a:t>policing. </a:t>
            </a:r>
            <a:endParaRPr lang="en-US" sz="1800" kern="0" dirty="0" smtClean="0">
              <a:latin typeface="Arial" panose="020B0604020202020204" pitchFamily="34" charset="0"/>
              <a:ea typeface="Karla" pitchFamily="2" charset="0"/>
              <a:cs typeface="Arial" panose="020B0604020202020204" pitchFamily="34" charset="0"/>
            </a:endParaRPr>
          </a:p>
        </p:txBody>
      </p:sp>
    </p:spTree>
    <p:extLst>
      <p:ext uri="{BB962C8B-B14F-4D97-AF65-F5344CB8AC3E}">
        <p14:creationId xmlns:p14="http://schemas.microsoft.com/office/powerpoint/2010/main" val="1637692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874838" y="658813"/>
            <a:ext cx="78438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King" pitchFamily="2" charset="0"/>
              </a:defRPr>
            </a:lvl1pPr>
            <a:lvl2pPr marL="742950" indent="-285750">
              <a:defRPr>
                <a:solidFill>
                  <a:schemeClr val="tx1"/>
                </a:solidFill>
                <a:latin typeface="King" pitchFamily="2" charset="0"/>
              </a:defRPr>
            </a:lvl2pPr>
            <a:lvl3pPr marL="1143000" indent="-228600">
              <a:defRPr>
                <a:solidFill>
                  <a:schemeClr val="tx1"/>
                </a:solidFill>
                <a:latin typeface="King" pitchFamily="2" charset="0"/>
              </a:defRPr>
            </a:lvl3pPr>
            <a:lvl4pPr marL="1600200" indent="-228600">
              <a:defRPr>
                <a:solidFill>
                  <a:schemeClr val="tx1"/>
                </a:solidFill>
                <a:latin typeface="King" pitchFamily="2" charset="0"/>
              </a:defRPr>
            </a:lvl4pPr>
            <a:lvl5pPr marL="2057400" indent="-228600">
              <a:defRPr>
                <a:solidFill>
                  <a:schemeClr val="tx1"/>
                </a:solidFill>
                <a:latin typeface="King" pitchFamily="2" charset="0"/>
              </a:defRPr>
            </a:lvl5pPr>
            <a:lvl6pPr marL="2514600" indent="-228600" eaLnBrk="0" fontAlgn="base" hangingPunct="0">
              <a:spcBef>
                <a:spcPct val="0"/>
              </a:spcBef>
              <a:spcAft>
                <a:spcPct val="0"/>
              </a:spcAft>
              <a:defRPr>
                <a:solidFill>
                  <a:schemeClr val="tx1"/>
                </a:solidFill>
                <a:latin typeface="King" pitchFamily="2" charset="0"/>
              </a:defRPr>
            </a:lvl6pPr>
            <a:lvl7pPr marL="2971800" indent="-228600" eaLnBrk="0" fontAlgn="base" hangingPunct="0">
              <a:spcBef>
                <a:spcPct val="0"/>
              </a:spcBef>
              <a:spcAft>
                <a:spcPct val="0"/>
              </a:spcAft>
              <a:defRPr>
                <a:solidFill>
                  <a:schemeClr val="tx1"/>
                </a:solidFill>
                <a:latin typeface="King" pitchFamily="2" charset="0"/>
              </a:defRPr>
            </a:lvl7pPr>
            <a:lvl8pPr marL="3429000" indent="-228600" eaLnBrk="0" fontAlgn="base" hangingPunct="0">
              <a:spcBef>
                <a:spcPct val="0"/>
              </a:spcBef>
              <a:spcAft>
                <a:spcPct val="0"/>
              </a:spcAft>
              <a:defRPr>
                <a:solidFill>
                  <a:schemeClr val="tx1"/>
                </a:solidFill>
                <a:latin typeface="King" pitchFamily="2" charset="0"/>
              </a:defRPr>
            </a:lvl8pPr>
            <a:lvl9pPr marL="3886200" indent="-228600" eaLnBrk="0" fontAlgn="base" hangingPunct="0">
              <a:spcBef>
                <a:spcPct val="0"/>
              </a:spcBef>
              <a:spcAft>
                <a:spcPct val="0"/>
              </a:spcAft>
              <a:defRPr>
                <a:solidFill>
                  <a:schemeClr val="tx1"/>
                </a:solidFill>
                <a:latin typeface="King" pitchFamily="2" charset="0"/>
              </a:defRPr>
            </a:lvl9pPr>
          </a:lstStyle>
          <a:p>
            <a:pPr eaLnBrk="1" hangingPunct="1"/>
            <a:r>
              <a:rPr lang="en-US" altLang="en-US" sz="4400" b="1" dirty="0">
                <a:solidFill>
                  <a:schemeClr val="bg1"/>
                </a:solidFill>
                <a:latin typeface="Arial" panose="020B0604020202020204" pitchFamily="34" charset="0"/>
                <a:cs typeface="Arial" panose="020B0604020202020204" pitchFamily="34" charset="0"/>
              </a:rPr>
              <a:t>OVERVIEW</a:t>
            </a:r>
            <a:endParaRPr lang="en-US" altLang="en-US" sz="1600" b="1" dirty="0">
              <a:solidFill>
                <a:srgbClr val="CA4E39"/>
              </a:solidFill>
              <a:latin typeface="Arial" panose="020B0604020202020204" pitchFamily="34" charset="0"/>
              <a:cs typeface="Arial" panose="020B0604020202020204" pitchFamily="34" charset="0"/>
            </a:endParaRPr>
          </a:p>
          <a:p>
            <a:pPr eaLnBrk="1" hangingPunct="1"/>
            <a:endParaRPr lang="en-US" altLang="en-US" sz="1600" dirty="0">
              <a:solidFill>
                <a:schemeClr val="bg1"/>
              </a:solidFill>
              <a:latin typeface="Raleway ExtraBold" pitchFamily="34" charset="-52"/>
            </a:endParaRPr>
          </a:p>
        </p:txBody>
      </p:sp>
      <p:sp>
        <p:nvSpPr>
          <p:cNvPr id="27" name="Подзаголовок 2"/>
          <p:cNvSpPr txBox="1">
            <a:spLocks/>
          </p:cNvSpPr>
          <p:nvPr/>
        </p:nvSpPr>
        <p:spPr>
          <a:xfrm>
            <a:off x="781051" y="1452563"/>
            <a:ext cx="10525124" cy="4068762"/>
          </a:xfrm>
          <a:prstGeom prst="rect">
            <a:avLst/>
          </a:prstGeom>
        </p:spPr>
        <p:txBody>
          <a:bodyPr spcCol="18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50000"/>
              </a:lnSpc>
              <a:spcBef>
                <a:spcPts val="0"/>
              </a:spcBef>
              <a:spcAft>
                <a:spcPts val="0"/>
              </a:spcAft>
              <a:buFont typeface="+mj-lt"/>
              <a:buAutoNum type="arabicPeriod" startAt="3"/>
              <a:defRPr/>
            </a:pPr>
            <a:r>
              <a:rPr lang="en-US" sz="1800" kern="0" dirty="0" smtClean="0">
                <a:latin typeface="Arial" panose="020B0604020202020204" pitchFamily="34" charset="0"/>
                <a:ea typeface="Karla" pitchFamily="2" charset="0"/>
                <a:cs typeface="Arial" panose="020B0604020202020204" pitchFamily="34" charset="0"/>
              </a:rPr>
              <a:t>That </a:t>
            </a:r>
            <a:r>
              <a:rPr lang="en-US" sz="1800" kern="0" dirty="0">
                <a:latin typeface="Arial" panose="020B0604020202020204" pitchFamily="34" charset="0"/>
                <a:ea typeface="Karla" pitchFamily="2" charset="0"/>
                <a:cs typeface="Arial" panose="020B0604020202020204" pitchFamily="34" charset="0"/>
              </a:rPr>
              <a:t>the City Manager is hereby directed to </a:t>
            </a:r>
            <a:r>
              <a:rPr lang="en-US" sz="1800" b="1" kern="0" dirty="0">
                <a:latin typeface="Arial" panose="020B0604020202020204" pitchFamily="34" charset="0"/>
                <a:ea typeface="Karla" pitchFamily="2" charset="0"/>
                <a:cs typeface="Arial" panose="020B0604020202020204" pitchFamily="34" charset="0"/>
              </a:rPr>
              <a:t>assess the </a:t>
            </a:r>
            <a:r>
              <a:rPr lang="en-US" sz="1800" b="1" kern="0" dirty="0" smtClean="0">
                <a:latin typeface="Arial" panose="020B0604020202020204" pitchFamily="34" charset="0"/>
                <a:ea typeface="Karla" pitchFamily="2" charset="0"/>
                <a:cs typeface="Arial" panose="020B0604020202020204" pitchFamily="34" charset="0"/>
              </a:rPr>
              <a:t>current state </a:t>
            </a:r>
            <a:r>
              <a:rPr lang="en-US" sz="1800" b="1" kern="0" dirty="0">
                <a:latin typeface="Arial" panose="020B0604020202020204" pitchFamily="34" charset="0"/>
                <a:ea typeface="Karla" pitchFamily="2" charset="0"/>
                <a:cs typeface="Arial" panose="020B0604020202020204" pitchFamily="34" charset="0"/>
              </a:rPr>
              <a:t>of systems in place at the Tacoma Police Department</a:t>
            </a:r>
            <a:r>
              <a:rPr lang="en-US" sz="1800" kern="0" dirty="0">
                <a:latin typeface="Arial" panose="020B0604020202020204" pitchFamily="34" charset="0"/>
                <a:ea typeface="Karla" pitchFamily="2" charset="0"/>
                <a:cs typeface="Arial" panose="020B0604020202020204" pitchFamily="34" charset="0"/>
              </a:rPr>
              <a:t> in consultation </a:t>
            </a:r>
            <a:r>
              <a:rPr lang="en-US" sz="1800" kern="0" dirty="0" smtClean="0">
                <a:latin typeface="Arial" panose="020B0604020202020204" pitchFamily="34" charset="0"/>
                <a:ea typeface="Karla" pitchFamily="2" charset="0"/>
                <a:cs typeface="Arial" panose="020B0604020202020204" pitchFamily="34" charset="0"/>
              </a:rPr>
              <a:t>with police </a:t>
            </a:r>
            <a:r>
              <a:rPr lang="en-US" sz="1800" kern="0" dirty="0">
                <a:latin typeface="Arial" panose="020B0604020202020204" pitchFamily="34" charset="0"/>
                <a:ea typeface="Karla" pitchFamily="2" charset="0"/>
                <a:cs typeface="Arial" panose="020B0604020202020204" pitchFamily="34" charset="0"/>
              </a:rPr>
              <a:t>reform experts, and give specific attention to how current policies </a:t>
            </a:r>
            <a:r>
              <a:rPr lang="en-US" sz="1800" kern="0" dirty="0" smtClean="0">
                <a:latin typeface="Arial" panose="020B0604020202020204" pitchFamily="34" charset="0"/>
                <a:ea typeface="Karla" pitchFamily="2" charset="0"/>
                <a:cs typeface="Arial" panose="020B0604020202020204" pitchFamily="34" charset="0"/>
              </a:rPr>
              <a:t>and existing </a:t>
            </a:r>
            <a:r>
              <a:rPr lang="en-US" sz="1800" kern="0" dirty="0">
                <a:latin typeface="Arial" panose="020B0604020202020204" pitchFamily="34" charset="0"/>
                <a:ea typeface="Karla" pitchFamily="2" charset="0"/>
                <a:cs typeface="Arial" panose="020B0604020202020204" pitchFamily="34" charset="0"/>
              </a:rPr>
              <a:t>studies, agency composition, hiring, promotions, staffing levels, </a:t>
            </a:r>
            <a:r>
              <a:rPr lang="en-US" sz="1800" kern="0" dirty="0" smtClean="0">
                <a:latin typeface="Arial" panose="020B0604020202020204" pitchFamily="34" charset="0"/>
                <a:ea typeface="Karla" pitchFamily="2" charset="0"/>
                <a:cs typeface="Arial" panose="020B0604020202020204" pitchFamily="34" charset="0"/>
              </a:rPr>
              <a:t>training, and </a:t>
            </a:r>
            <a:r>
              <a:rPr lang="en-US" sz="1800" kern="0" dirty="0">
                <a:latin typeface="Arial" panose="020B0604020202020204" pitchFamily="34" charset="0"/>
                <a:ea typeface="Karla" pitchFamily="2" charset="0"/>
                <a:cs typeface="Arial" panose="020B0604020202020204" pitchFamily="34" charset="0"/>
              </a:rPr>
              <a:t>accountability systems align to create just outcomes and use this </a:t>
            </a:r>
            <a:r>
              <a:rPr lang="en-US" sz="1800" kern="0" dirty="0" smtClean="0">
                <a:latin typeface="Arial" panose="020B0604020202020204" pitchFamily="34" charset="0"/>
                <a:ea typeface="Karla" pitchFamily="2" charset="0"/>
                <a:cs typeface="Arial" panose="020B0604020202020204" pitchFamily="34" charset="0"/>
              </a:rPr>
              <a:t>assessment as </a:t>
            </a:r>
            <a:r>
              <a:rPr lang="en-US" sz="1800" kern="0" dirty="0">
                <a:latin typeface="Arial" panose="020B0604020202020204" pitchFamily="34" charset="0"/>
                <a:ea typeface="Karla" pitchFamily="2" charset="0"/>
                <a:cs typeface="Arial" panose="020B0604020202020204" pitchFamily="34" charset="0"/>
              </a:rPr>
              <a:t>a foundation for the work of comprehensive transformation. </a:t>
            </a:r>
            <a:endParaRPr lang="en-US" sz="1800" kern="0" dirty="0" smtClean="0">
              <a:latin typeface="Arial" panose="020B0604020202020204" pitchFamily="34" charset="0"/>
              <a:ea typeface="Karla" pitchFamily="2" charset="0"/>
              <a:cs typeface="Arial" panose="020B0604020202020204" pitchFamily="34" charset="0"/>
            </a:endParaRP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a:t>
            </a:r>
            <a:r>
              <a:rPr lang="en-US" sz="1800" b="1" kern="0" dirty="0">
                <a:latin typeface="Arial" panose="020B0604020202020204" pitchFamily="34" charset="0"/>
                <a:ea typeface="Karla" pitchFamily="2" charset="0"/>
                <a:cs typeface="Arial" panose="020B0604020202020204" pitchFamily="34" charset="0"/>
              </a:rPr>
              <a:t>actively seek </a:t>
            </a:r>
            <a:r>
              <a:rPr lang="en-US" sz="1800" b="1" kern="0" dirty="0" smtClean="0">
                <a:latin typeface="Arial" panose="020B0604020202020204" pitchFamily="34" charset="0"/>
                <a:ea typeface="Karla" pitchFamily="2" charset="0"/>
                <a:cs typeface="Arial" panose="020B0604020202020204" pitchFamily="34" charset="0"/>
              </a:rPr>
              <a:t>and implement interim administrative changes and process improvements</a:t>
            </a:r>
            <a:r>
              <a:rPr lang="en-US" sz="1800" kern="0" dirty="0" smtClean="0">
                <a:latin typeface="Arial" panose="020B0604020202020204" pitchFamily="34" charset="0"/>
                <a:ea typeface="Karla" pitchFamily="2" charset="0"/>
                <a:cs typeface="Arial" panose="020B0604020202020204" pitchFamily="34" charset="0"/>
              </a:rPr>
              <a:t> that can legally be taken immediately to improve transparency and accountability in policing.</a:t>
            </a:r>
          </a:p>
          <a:p>
            <a:pPr fontAlgn="auto">
              <a:lnSpc>
                <a:spcPct val="150000"/>
              </a:lnSpc>
              <a:spcBef>
                <a:spcPts val="0"/>
              </a:spcBef>
              <a:spcAft>
                <a:spcPts val="0"/>
              </a:spcAft>
              <a:buFont typeface="+mj-lt"/>
              <a:buAutoNum type="arabicPeriod" startAt="3"/>
              <a:defRPr/>
            </a:pPr>
            <a:r>
              <a:rPr lang="en-US" sz="1800" kern="0" dirty="0">
                <a:latin typeface="Arial" panose="020B0604020202020204" pitchFamily="34" charset="0"/>
                <a:ea typeface="Karla" pitchFamily="2" charset="0"/>
                <a:cs typeface="Arial" panose="020B0604020202020204" pitchFamily="34" charset="0"/>
              </a:rPr>
              <a:t>That the City Manager is hereby directed to work with </a:t>
            </a:r>
            <a:r>
              <a:rPr lang="en-US" sz="1800" kern="0" dirty="0" smtClean="0">
                <a:latin typeface="Arial" panose="020B0604020202020204" pitchFamily="34" charset="0"/>
                <a:ea typeface="Karla" pitchFamily="2" charset="0"/>
                <a:cs typeface="Arial" panose="020B0604020202020204" pitchFamily="34" charset="0"/>
              </a:rPr>
              <a:t>the Mayor </a:t>
            </a:r>
            <a:r>
              <a:rPr lang="en-US" sz="1800" kern="0" dirty="0">
                <a:latin typeface="Arial" panose="020B0604020202020204" pitchFamily="34" charset="0"/>
                <a:ea typeface="Karla" pitchFamily="2" charset="0"/>
                <a:cs typeface="Arial" panose="020B0604020202020204" pitchFamily="34" charset="0"/>
              </a:rPr>
              <a:t>and City Council to </a:t>
            </a:r>
            <a:r>
              <a:rPr lang="en-US" sz="1800" b="1" kern="0" dirty="0">
                <a:latin typeface="Arial" panose="020B0604020202020204" pitchFamily="34" charset="0"/>
                <a:ea typeface="Karla" pitchFamily="2" charset="0"/>
                <a:cs typeface="Arial" panose="020B0604020202020204" pitchFamily="34" charset="0"/>
              </a:rPr>
              <a:t>build a legislative platform </a:t>
            </a:r>
            <a:r>
              <a:rPr lang="en-US" sz="1800" kern="0" dirty="0">
                <a:latin typeface="Arial" panose="020B0604020202020204" pitchFamily="34" charset="0"/>
                <a:ea typeface="Karla" pitchFamily="2" charset="0"/>
                <a:cs typeface="Arial" panose="020B0604020202020204" pitchFamily="34" charset="0"/>
              </a:rPr>
              <a:t>at the local, state, and federal levels that works to transform institutions impacted by systemic </a:t>
            </a:r>
            <a:r>
              <a:rPr lang="en-US" sz="1800" kern="0" dirty="0" smtClean="0">
                <a:latin typeface="Arial" panose="020B0604020202020204" pitchFamily="34" charset="0"/>
                <a:ea typeface="Karla" pitchFamily="2" charset="0"/>
                <a:cs typeface="Arial" panose="020B0604020202020204" pitchFamily="34" charset="0"/>
              </a:rPr>
              <a:t>racism for </a:t>
            </a:r>
            <a:r>
              <a:rPr lang="en-US" sz="1800" kern="0" dirty="0">
                <a:latin typeface="Arial" panose="020B0604020202020204" pitchFamily="34" charset="0"/>
                <a:ea typeface="Karla" pitchFamily="2" charset="0"/>
                <a:cs typeface="Arial" panose="020B0604020202020204" pitchFamily="34" charset="0"/>
              </a:rPr>
              <a:t>the greater equity and wellbeing of all residents of Tacoma, </a:t>
            </a:r>
            <a:r>
              <a:rPr lang="en-US" sz="1800" kern="0" dirty="0" smtClean="0">
                <a:latin typeface="Arial" panose="020B0604020202020204" pitchFamily="34" charset="0"/>
                <a:ea typeface="Karla" pitchFamily="2" charset="0"/>
                <a:cs typeface="Arial" panose="020B0604020202020204" pitchFamily="34" charset="0"/>
              </a:rPr>
              <a:t>Washington State</a:t>
            </a:r>
            <a:r>
              <a:rPr lang="en-US" sz="1800" kern="0" dirty="0">
                <a:latin typeface="Arial" panose="020B0604020202020204" pitchFamily="34" charset="0"/>
                <a:ea typeface="Karla" pitchFamily="2" charset="0"/>
                <a:cs typeface="Arial" panose="020B0604020202020204" pitchFamily="34" charset="0"/>
              </a:rPr>
              <a:t>, and the United States.</a:t>
            </a:r>
            <a:endParaRPr lang="en-US" sz="1800" kern="0" dirty="0" smtClean="0">
              <a:latin typeface="Arial" panose="020B0604020202020204" pitchFamily="34" charset="0"/>
              <a:ea typeface="Karla" pitchFamily="2"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6843" y="1727835"/>
            <a:ext cx="9254078" cy="3987800"/>
          </a:xfrm>
        </p:spPr>
        <p:txBody>
          <a:bodyPr/>
          <a:lstStyle/>
          <a:p>
            <a:r>
              <a:rPr lang="en-US" dirty="0" smtClean="0"/>
              <a:t>Section 2</a:t>
            </a:r>
            <a:r>
              <a:rPr lang="en-US" dirty="0"/>
              <a:t>: New Policies </a:t>
            </a:r>
            <a:r>
              <a:rPr lang="en-US" dirty="0" smtClean="0"/>
              <a:t>&amp; </a:t>
            </a:r>
            <a:r>
              <a:rPr lang="en-US" dirty="0"/>
              <a:t>Programs / Transforming Existing Programs</a:t>
            </a:r>
          </a:p>
          <a:p>
            <a:pPr lvl="1"/>
            <a:r>
              <a:rPr lang="en-US" dirty="0" smtClean="0"/>
              <a:t>Advanced Racial Equity Training; Social Conditioning on Race</a:t>
            </a:r>
          </a:p>
          <a:p>
            <a:pPr lvl="2"/>
            <a:r>
              <a:rPr lang="en-US" dirty="0" smtClean="0"/>
              <a:t>41 Senior Leaders Trained</a:t>
            </a:r>
          </a:p>
          <a:p>
            <a:pPr lvl="2"/>
            <a:r>
              <a:rPr lang="en-US" dirty="0" smtClean="0">
                <a:solidFill>
                  <a:schemeClr val="accent5"/>
                </a:solidFill>
              </a:rPr>
              <a:t>Planning </a:t>
            </a:r>
            <a:r>
              <a:rPr lang="en-US" dirty="0">
                <a:solidFill>
                  <a:schemeClr val="accent5"/>
                </a:solidFill>
              </a:rPr>
              <a:t>for expanded training for the end of 2020, with broader roll-out in </a:t>
            </a:r>
            <a:r>
              <a:rPr lang="en-US" dirty="0" smtClean="0">
                <a:solidFill>
                  <a:schemeClr val="accent5"/>
                </a:solidFill>
              </a:rPr>
              <a:t>2021-2022</a:t>
            </a:r>
          </a:p>
          <a:p>
            <a:pPr lvl="1"/>
            <a:r>
              <a:rPr lang="en-US" dirty="0" smtClean="0"/>
              <a:t>UW-T Global Innovation and Design Lab Workshop focused on "How can we create the conditions for equity and inclusion for staff of color at the City of Tacoma?" </a:t>
            </a:r>
          </a:p>
          <a:p>
            <a:pPr lvl="2"/>
            <a:r>
              <a:rPr lang="en-US" dirty="0" smtClean="0">
                <a:solidFill>
                  <a:schemeClr val="accent5"/>
                </a:solidFill>
              </a:rPr>
              <a:t>9/2: Workshop 1</a:t>
            </a:r>
          </a:p>
          <a:p>
            <a:pPr lvl="2"/>
            <a:r>
              <a:rPr lang="en-US" dirty="0" smtClean="0">
                <a:solidFill>
                  <a:schemeClr val="accent5"/>
                </a:solidFill>
              </a:rPr>
              <a:t>9/4: Workshop 2</a:t>
            </a:r>
          </a:p>
          <a:p>
            <a:pPr lvl="2"/>
            <a:endParaRPr lang="en-US" dirty="0" smtClean="0"/>
          </a:p>
        </p:txBody>
      </p:sp>
      <p:sp>
        <p:nvSpPr>
          <p:cNvPr id="3" name="Title 2"/>
          <p:cNvSpPr>
            <a:spLocks noGrp="1"/>
          </p:cNvSpPr>
          <p:nvPr>
            <p:ph type="title"/>
          </p:nvPr>
        </p:nvSpPr>
        <p:spPr/>
        <p:txBody>
          <a:bodyPr/>
          <a:lstStyle/>
          <a:p>
            <a:r>
              <a:rPr lang="en-US" dirty="0"/>
              <a:t>New Items </a:t>
            </a:r>
            <a:r>
              <a:rPr lang="en-US" dirty="0" smtClean="0"/>
              <a:t>9/1/2020</a:t>
            </a:r>
            <a:endParaRPr lang="en-US" dirty="0"/>
          </a:p>
        </p:txBody>
      </p:sp>
    </p:spTree>
    <p:extLst>
      <p:ext uri="{BB962C8B-B14F-4D97-AF65-F5344CB8AC3E}">
        <p14:creationId xmlns:p14="http://schemas.microsoft.com/office/powerpoint/2010/main" val="1787120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6843" y="1727835"/>
            <a:ext cx="9254078" cy="3987800"/>
          </a:xfrm>
        </p:spPr>
        <p:txBody>
          <a:bodyPr/>
          <a:lstStyle/>
          <a:p>
            <a:r>
              <a:rPr lang="en-US" dirty="0"/>
              <a:t>Section 2: New Policies &amp; Programs / Transforming Existing </a:t>
            </a:r>
            <a:r>
              <a:rPr lang="en-US" dirty="0" smtClean="0"/>
              <a:t>Programs (continued)</a:t>
            </a:r>
            <a:endParaRPr lang="en-US" dirty="0"/>
          </a:p>
          <a:p>
            <a:pPr lvl="1"/>
            <a:r>
              <a:rPr lang="en-US" dirty="0"/>
              <a:t>Employee Listening Sessions</a:t>
            </a:r>
          </a:p>
          <a:p>
            <a:pPr lvl="2"/>
            <a:r>
              <a:rPr lang="en-US" dirty="0">
                <a:solidFill>
                  <a:schemeClr val="accent5"/>
                </a:solidFill>
              </a:rPr>
              <a:t>9/15: Black/African American Men</a:t>
            </a:r>
          </a:p>
          <a:p>
            <a:pPr lvl="2"/>
            <a:r>
              <a:rPr lang="en-US" dirty="0">
                <a:solidFill>
                  <a:schemeClr val="accent5"/>
                </a:solidFill>
              </a:rPr>
              <a:t>9/16: Black/African American Women</a:t>
            </a:r>
          </a:p>
          <a:p>
            <a:pPr lvl="2"/>
            <a:r>
              <a:rPr lang="en-US" dirty="0">
                <a:solidFill>
                  <a:schemeClr val="accent5"/>
                </a:solidFill>
              </a:rPr>
              <a:t>9/20: White </a:t>
            </a:r>
            <a:r>
              <a:rPr lang="en-US" dirty="0" err="1">
                <a:solidFill>
                  <a:schemeClr val="accent5"/>
                </a:solidFill>
              </a:rPr>
              <a:t>Allyship</a:t>
            </a:r>
            <a:endParaRPr lang="en-US" dirty="0">
              <a:solidFill>
                <a:schemeClr val="accent5"/>
              </a:solidFill>
            </a:endParaRPr>
          </a:p>
          <a:p>
            <a:r>
              <a:rPr lang="en-US" dirty="0" smtClean="0"/>
              <a:t>Section 3: Current State Assessment of TPD</a:t>
            </a:r>
          </a:p>
          <a:p>
            <a:pPr lvl="1"/>
            <a:r>
              <a:rPr lang="en-US" dirty="0" smtClean="0"/>
              <a:t>21CP Update</a:t>
            </a:r>
          </a:p>
          <a:p>
            <a:pPr lvl="2"/>
            <a:r>
              <a:rPr lang="en-US" dirty="0" smtClean="0"/>
              <a:t>21CP made a comprehensive data request of TPD</a:t>
            </a:r>
          </a:p>
          <a:p>
            <a:pPr lvl="2"/>
            <a:r>
              <a:rPr lang="en-US" dirty="0" smtClean="0">
                <a:solidFill>
                  <a:schemeClr val="accent5"/>
                </a:solidFill>
              </a:rPr>
              <a:t>9/3 21CP begins review of documents provided by TPD </a:t>
            </a:r>
          </a:p>
          <a:p>
            <a:pPr lvl="1"/>
            <a:endParaRPr lang="en-US" dirty="0"/>
          </a:p>
          <a:p>
            <a:pPr marL="457200" lvl="1" indent="0">
              <a:buNone/>
            </a:pPr>
            <a:endParaRPr lang="en-US" dirty="0" smtClean="0">
              <a:solidFill>
                <a:schemeClr val="accent5"/>
              </a:solidFill>
            </a:endParaRPr>
          </a:p>
        </p:txBody>
      </p:sp>
      <p:sp>
        <p:nvSpPr>
          <p:cNvPr id="3" name="Title 2"/>
          <p:cNvSpPr>
            <a:spLocks noGrp="1"/>
          </p:cNvSpPr>
          <p:nvPr>
            <p:ph type="title"/>
          </p:nvPr>
        </p:nvSpPr>
        <p:spPr/>
        <p:txBody>
          <a:bodyPr/>
          <a:lstStyle/>
          <a:p>
            <a:r>
              <a:rPr lang="en-US" dirty="0"/>
              <a:t>New Items </a:t>
            </a:r>
            <a:r>
              <a:rPr lang="en-US" dirty="0" smtClean="0"/>
              <a:t>9/1/2020</a:t>
            </a:r>
            <a:endParaRPr lang="en-US" dirty="0"/>
          </a:p>
        </p:txBody>
      </p:sp>
    </p:spTree>
    <p:extLst>
      <p:ext uri="{BB962C8B-B14F-4D97-AF65-F5344CB8AC3E}">
        <p14:creationId xmlns:p14="http://schemas.microsoft.com/office/powerpoint/2010/main" val="3846314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96843" y="1727835"/>
            <a:ext cx="9254078" cy="3987800"/>
          </a:xfrm>
        </p:spPr>
        <p:txBody>
          <a:bodyPr/>
          <a:lstStyle/>
          <a:p>
            <a:r>
              <a:rPr lang="en-US" dirty="0" smtClean="0"/>
              <a:t>Section 4:</a:t>
            </a:r>
          </a:p>
          <a:p>
            <a:pPr lvl="1"/>
            <a:r>
              <a:rPr lang="en-US" dirty="0" smtClean="0"/>
              <a:t>Body Worn Cameras</a:t>
            </a:r>
          </a:p>
          <a:p>
            <a:pPr lvl="2"/>
            <a:r>
              <a:rPr lang="en-US" dirty="0" smtClean="0">
                <a:solidFill>
                  <a:schemeClr val="accent5"/>
                </a:solidFill>
              </a:rPr>
              <a:t>9/2 Contract with vendor (Axon) for signature</a:t>
            </a:r>
          </a:p>
          <a:p>
            <a:pPr lvl="2"/>
            <a:r>
              <a:rPr lang="en-US" dirty="0" smtClean="0">
                <a:solidFill>
                  <a:schemeClr val="accent5"/>
                </a:solidFill>
              </a:rPr>
              <a:t>9/2 Submit purchase request to vendor </a:t>
            </a:r>
          </a:p>
          <a:p>
            <a:pPr lvl="2"/>
            <a:r>
              <a:rPr lang="en-US" dirty="0" smtClean="0">
                <a:solidFill>
                  <a:schemeClr val="accent5"/>
                </a:solidFill>
              </a:rPr>
              <a:t>9/14-25 Job posting for 5 body worn camera positions in NEOGOV</a:t>
            </a:r>
          </a:p>
          <a:p>
            <a:pPr lvl="2"/>
            <a:r>
              <a:rPr lang="en-US" dirty="0" smtClean="0">
                <a:solidFill>
                  <a:schemeClr val="accent5"/>
                </a:solidFill>
              </a:rPr>
              <a:t>9/30 Subject Matter Expert (SME) review of body camera position applications</a:t>
            </a:r>
          </a:p>
          <a:p>
            <a:pPr lvl="2"/>
            <a:r>
              <a:rPr lang="en-US" dirty="0" smtClean="0">
                <a:solidFill>
                  <a:schemeClr val="accent5"/>
                </a:solidFill>
              </a:rPr>
              <a:t>10/8-9 First interviews for Body Worn Camera positions</a:t>
            </a:r>
          </a:p>
          <a:p>
            <a:pPr lvl="2"/>
            <a:r>
              <a:rPr lang="en-US" dirty="0" smtClean="0">
                <a:solidFill>
                  <a:schemeClr val="accent5"/>
                </a:solidFill>
              </a:rPr>
              <a:t>10/15-16 Second interviews for Body Worn Camera positions</a:t>
            </a:r>
          </a:p>
          <a:p>
            <a:pPr lvl="1"/>
            <a:endParaRPr lang="en-US" dirty="0"/>
          </a:p>
          <a:p>
            <a:pPr marL="457200" lvl="1" indent="0">
              <a:buNone/>
            </a:pPr>
            <a:endParaRPr lang="en-US" dirty="0" smtClean="0">
              <a:solidFill>
                <a:schemeClr val="accent5"/>
              </a:solidFill>
            </a:endParaRPr>
          </a:p>
        </p:txBody>
      </p:sp>
      <p:sp>
        <p:nvSpPr>
          <p:cNvPr id="3" name="Title 2"/>
          <p:cNvSpPr>
            <a:spLocks noGrp="1"/>
          </p:cNvSpPr>
          <p:nvPr>
            <p:ph type="title"/>
          </p:nvPr>
        </p:nvSpPr>
        <p:spPr/>
        <p:txBody>
          <a:bodyPr/>
          <a:lstStyle/>
          <a:p>
            <a:r>
              <a:rPr lang="en-US" dirty="0"/>
              <a:t>New Items </a:t>
            </a:r>
            <a:r>
              <a:rPr lang="en-US" dirty="0" smtClean="0"/>
              <a:t>9/1/2020</a:t>
            </a:r>
            <a:endParaRPr lang="en-US" dirty="0"/>
          </a:p>
        </p:txBody>
      </p:sp>
    </p:spTree>
    <p:extLst>
      <p:ext uri="{BB962C8B-B14F-4D97-AF65-F5344CB8AC3E}">
        <p14:creationId xmlns:p14="http://schemas.microsoft.com/office/powerpoint/2010/main" val="4125642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Systems Transformation Update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7454975"/>
              </p:ext>
            </p:extLst>
          </p:nvPr>
        </p:nvGraphicFramePr>
        <p:xfrm>
          <a:off x="0" y="1341121"/>
          <a:ext cx="12188665" cy="5570306"/>
        </p:xfrm>
        <a:graphic>
          <a:graphicData uri="http://schemas.openxmlformats.org/drawingml/2006/table">
            <a:tbl>
              <a:tblPr firstRow="1" bandRow="1">
                <a:tableStyleId>{5C22544A-7EE6-4342-B048-85BDC9FD1C3A}</a:tableStyleId>
              </a:tblPr>
              <a:tblGrid>
                <a:gridCol w="2022395">
                  <a:extLst>
                    <a:ext uri="{9D8B030D-6E8A-4147-A177-3AD203B41FA5}">
                      <a16:colId xmlns:a16="http://schemas.microsoft.com/office/drawing/2014/main" val="1338347296"/>
                    </a:ext>
                  </a:extLst>
                </a:gridCol>
                <a:gridCol w="787241">
                  <a:extLst>
                    <a:ext uri="{9D8B030D-6E8A-4147-A177-3AD203B41FA5}">
                      <a16:colId xmlns:a16="http://schemas.microsoft.com/office/drawing/2014/main" val="177635080"/>
                    </a:ext>
                  </a:extLst>
                </a:gridCol>
                <a:gridCol w="4071937">
                  <a:extLst>
                    <a:ext uri="{9D8B030D-6E8A-4147-A177-3AD203B41FA5}">
                      <a16:colId xmlns:a16="http://schemas.microsoft.com/office/drawing/2014/main" val="3728046952"/>
                    </a:ext>
                  </a:extLst>
                </a:gridCol>
                <a:gridCol w="5307092">
                  <a:extLst>
                    <a:ext uri="{9D8B030D-6E8A-4147-A177-3AD203B41FA5}">
                      <a16:colId xmlns:a16="http://schemas.microsoft.com/office/drawing/2014/main" val="1786938310"/>
                    </a:ext>
                  </a:extLst>
                </a:gridCol>
              </a:tblGrid>
              <a:tr h="331617">
                <a:tc>
                  <a:txBody>
                    <a:bodyPr/>
                    <a:lstStyle/>
                    <a:p>
                      <a:pPr algn="ctr"/>
                      <a:r>
                        <a:rPr lang="en-US" sz="1600" dirty="0" smtClean="0"/>
                        <a:t>Resolution</a:t>
                      </a:r>
                      <a:r>
                        <a:rPr lang="en-US" sz="1600" baseline="0" dirty="0" smtClean="0"/>
                        <a:t> Section </a:t>
                      </a:r>
                      <a:endParaRPr lang="en-US" sz="1600" dirty="0"/>
                    </a:p>
                  </a:txBody>
                  <a:tcPr anchor="ctr"/>
                </a:tc>
                <a:tc>
                  <a:txBody>
                    <a:bodyPr/>
                    <a:lstStyle/>
                    <a:p>
                      <a:pPr algn="ctr"/>
                      <a:r>
                        <a:rPr lang="en-US" sz="1600" dirty="0" smtClean="0"/>
                        <a:t>Status</a:t>
                      </a:r>
                      <a:endParaRPr lang="en-US" sz="1600" dirty="0"/>
                    </a:p>
                  </a:txBody>
                  <a:tcPr anchor="ctr"/>
                </a:tc>
                <a:tc>
                  <a:txBody>
                    <a:bodyPr/>
                    <a:lstStyle/>
                    <a:p>
                      <a:pPr algn="ctr"/>
                      <a:r>
                        <a:rPr lang="en-US" sz="1600" dirty="0" smtClean="0"/>
                        <a:t>Recent Accomplishments</a:t>
                      </a:r>
                      <a:endParaRPr lang="en-US" sz="1600" dirty="0"/>
                    </a:p>
                  </a:txBody>
                  <a:tcPr anchor="ctr"/>
                </a:tc>
                <a:tc>
                  <a:txBody>
                    <a:bodyPr/>
                    <a:lstStyle/>
                    <a:p>
                      <a:pPr algn="ctr"/>
                      <a:r>
                        <a:rPr lang="en-US" sz="1600" dirty="0" smtClean="0"/>
                        <a:t>In Progress/Up Next</a:t>
                      </a:r>
                      <a:endParaRPr lang="en-US" sz="1600" dirty="0"/>
                    </a:p>
                  </a:txBody>
                  <a:tcPr anchor="ctr"/>
                </a:tc>
                <a:extLst>
                  <a:ext uri="{0D108BD9-81ED-4DB2-BD59-A6C34878D82A}">
                    <a16:rowId xmlns:a16="http://schemas.microsoft.com/office/drawing/2014/main" val="1871900566"/>
                  </a:ext>
                </a:extLst>
              </a:tr>
              <a:tr h="1175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1: </a:t>
                      </a:r>
                      <a:r>
                        <a:rPr lang="en-US" sz="1200" b="0" dirty="0" smtClean="0"/>
                        <a:t>Anti-Racist focused</a:t>
                      </a:r>
                      <a:r>
                        <a:rPr lang="en-US" sz="1200" b="1" dirty="0" smtClean="0"/>
                        <a:t> </a:t>
                      </a:r>
                      <a:r>
                        <a:rPr lang="en-US" sz="1200" b="0" dirty="0" smtClean="0"/>
                        <a:t>Budget Development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1800" dirty="0" smtClean="0">
                        <a:solidFill>
                          <a:srgbClr val="FF0000"/>
                        </a:solidFill>
                      </a:endParaRPr>
                    </a:p>
                  </a:txBody>
                  <a:tcPr anchor="ctr"/>
                </a:tc>
                <a:tc>
                  <a:txBody>
                    <a:bodyPr/>
                    <a:lstStyle/>
                    <a:p>
                      <a:pPr marL="285750" indent="-285750">
                        <a:buFont typeface="Arial" panose="020B0604020202020204" pitchFamily="34" charset="0"/>
                        <a:buChar char="•"/>
                      </a:pPr>
                      <a:r>
                        <a:rPr lang="en-US" sz="1200" strike="noStrike" dirty="0" smtClean="0">
                          <a:solidFill>
                            <a:schemeClr val="tx1"/>
                          </a:solidFill>
                        </a:rPr>
                        <a:t>3,000</a:t>
                      </a:r>
                      <a:r>
                        <a:rPr lang="en-US" sz="1200" strike="noStrike" baseline="0" dirty="0" smtClean="0">
                          <a:solidFill>
                            <a:schemeClr val="tx1"/>
                          </a:solidFill>
                        </a:rPr>
                        <a:t> responses to Balancing Act survey</a:t>
                      </a:r>
                    </a:p>
                    <a:p>
                      <a:pPr marL="285750" indent="-285750">
                        <a:buFont typeface="Arial" panose="020B0604020202020204" pitchFamily="34" charset="0"/>
                        <a:buChar char="•"/>
                      </a:pPr>
                      <a:r>
                        <a:rPr lang="en-US" sz="1200" strike="noStrike" baseline="0" dirty="0" smtClean="0">
                          <a:solidFill>
                            <a:schemeClr val="tx1"/>
                          </a:solidFill>
                        </a:rPr>
                        <a:t>Budget workshop on 7/31 (anti-racist emphasis)</a:t>
                      </a:r>
                      <a:endParaRPr lang="en-US" sz="1200" strike="noStrike" dirty="0" smtClean="0">
                        <a:solidFill>
                          <a:schemeClr val="tx1"/>
                        </a:solidFill>
                      </a:endParaRPr>
                    </a:p>
                    <a:p>
                      <a:pPr marL="285750" indent="-285750">
                        <a:buFont typeface="Arial" panose="020B0604020202020204" pitchFamily="34" charset="0"/>
                        <a:buChar char="•"/>
                      </a:pPr>
                      <a:r>
                        <a:rPr lang="en-US" sz="1200" strike="noStrike" dirty="0" smtClean="0">
                          <a:solidFill>
                            <a:schemeClr val="tx1"/>
                          </a:solidFill>
                        </a:rPr>
                        <a:t>Priority</a:t>
                      </a:r>
                      <a:r>
                        <a:rPr lang="en-US" sz="1200" strike="noStrike" baseline="0" dirty="0" smtClean="0">
                          <a:solidFill>
                            <a:schemeClr val="tx1"/>
                          </a:solidFill>
                        </a:rPr>
                        <a:t> Based Budgeting evaluation of racial and other equity impacts for general government programs</a:t>
                      </a:r>
                    </a:p>
                    <a:p>
                      <a:pPr marL="285750" indent="-285750">
                        <a:buFont typeface="Arial" panose="020B0604020202020204" pitchFamily="34" charset="0"/>
                        <a:buChar char="•"/>
                      </a:pPr>
                      <a:r>
                        <a:rPr lang="en-US" sz="1200" strike="noStrike" baseline="0" dirty="0" smtClean="0">
                          <a:solidFill>
                            <a:schemeClr val="tx1"/>
                          </a:solidFill>
                        </a:rPr>
                        <a:t>All (400+) budget proposals included analysis of equity impacts &amp; Racial Equity Action Plans (REAP)</a:t>
                      </a:r>
                      <a:endParaRPr lang="en-US" sz="1200" strike="noStrike" dirty="0">
                        <a:solidFill>
                          <a:schemeClr val="tx1"/>
                        </a:solidFill>
                      </a:endParaRPr>
                    </a:p>
                  </a:txBody>
                  <a:tcPr/>
                </a:tc>
                <a:tc>
                  <a:txBody>
                    <a:bodyPr/>
                    <a:lstStyle/>
                    <a:p>
                      <a:pPr marL="171450" indent="-171450">
                        <a:buFont typeface="Arial" panose="020B0604020202020204" pitchFamily="34" charset="0"/>
                        <a:buChar char="•"/>
                      </a:pPr>
                      <a:r>
                        <a:rPr lang="en-US" sz="1200" dirty="0" smtClean="0">
                          <a:solidFill>
                            <a:schemeClr val="tx1"/>
                          </a:solidFill>
                        </a:rPr>
                        <a:t>9/1</a:t>
                      </a:r>
                      <a:r>
                        <a:rPr lang="en-US" sz="1200" baseline="0" dirty="0" smtClean="0">
                          <a:solidFill>
                            <a:schemeClr val="tx1"/>
                          </a:solidFill>
                        </a:rPr>
                        <a:t> Revenue Update at Study Session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Analysis of Balancing Act survey data by demographic and location breakdowns</a:t>
                      </a:r>
                    </a:p>
                    <a:p>
                      <a:pPr marL="171450" indent="-171450">
                        <a:buFont typeface="Arial" panose="020B0604020202020204" pitchFamily="34" charset="0"/>
                        <a:buChar char="•"/>
                      </a:pPr>
                      <a:r>
                        <a:rPr lang="en-US" sz="1200" dirty="0" smtClean="0">
                          <a:solidFill>
                            <a:schemeClr val="tx1"/>
                          </a:solidFill>
                        </a:rPr>
                        <a:t>Evaluation of financial</a:t>
                      </a:r>
                      <a:r>
                        <a:rPr lang="en-US" sz="1200" baseline="0" dirty="0" smtClean="0">
                          <a:solidFill>
                            <a:schemeClr val="tx1"/>
                          </a:solidFill>
                        </a:rPr>
                        <a:t> impacts and mitigation approaches through service delivery transformation</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Proposed</a:t>
                      </a:r>
                      <a:r>
                        <a:rPr lang="en-US" sz="1200" baseline="0" dirty="0" smtClean="0">
                          <a:solidFill>
                            <a:schemeClr val="tx1"/>
                          </a:solidFill>
                        </a:rPr>
                        <a:t> budget to Council by 10/6</a:t>
                      </a:r>
                    </a:p>
                  </a:txBody>
                  <a:tcPr/>
                </a:tc>
                <a:extLst>
                  <a:ext uri="{0D108BD9-81ED-4DB2-BD59-A6C34878D82A}">
                    <a16:rowId xmlns:a16="http://schemas.microsoft.com/office/drawing/2014/main" val="3904340214"/>
                  </a:ext>
                </a:extLst>
              </a:tr>
              <a:tr h="1356615">
                <a:tc>
                  <a:txBody>
                    <a:bodyPr/>
                    <a:lstStyle/>
                    <a:p>
                      <a:r>
                        <a:rPr lang="en-US" sz="1200" b="1" dirty="0" smtClean="0"/>
                        <a:t>Section 2: </a:t>
                      </a:r>
                      <a:r>
                        <a:rPr lang="en-US" sz="1200" b="0" dirty="0" smtClean="0"/>
                        <a:t>New Policies and Programs / Transforming Existing Programs</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Advanced Racial Equity Training for Senior Leaders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REAP Review Committee</a:t>
                      </a:r>
                      <a:r>
                        <a:rPr lang="en-US" sz="1200" baseline="0" dirty="0" smtClean="0">
                          <a:solidFill>
                            <a:schemeClr val="tx1"/>
                          </a:solidFill>
                        </a:rPr>
                        <a:t> present high level feedback to departments </a:t>
                      </a:r>
                      <a:r>
                        <a:rPr lang="en-US" sz="1200" dirty="0" smtClean="0">
                          <a:solidFill>
                            <a:schemeClr val="tx1"/>
                          </a:solidFill>
                        </a:rPr>
                        <a:t>8/13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Build Accountability Framework: Exec team and </a:t>
                      </a:r>
                      <a:r>
                        <a:rPr lang="en-US" sz="1200" strike="noStrike" baseline="0" dirty="0" smtClean="0">
                          <a:solidFill>
                            <a:schemeClr val="tx1"/>
                          </a:solidFill>
                        </a:rPr>
                        <a:t>all Supervisors assigned to discuss Res. 40622 on 8/11</a:t>
                      </a:r>
                      <a:endParaRPr lang="en-US" sz="1200" strike="noStrike"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strike="noStrike" dirty="0" smtClean="0">
                          <a:solidFill>
                            <a:schemeClr val="tx1"/>
                          </a:solidFill>
                        </a:rPr>
                        <a:t>6 person cross-departmental</a:t>
                      </a:r>
                      <a:r>
                        <a:rPr lang="en-US" sz="1200" strike="noStrike" baseline="0" dirty="0" smtClean="0">
                          <a:solidFill>
                            <a:schemeClr val="tx1"/>
                          </a:solidFill>
                        </a:rPr>
                        <a:t> </a:t>
                      </a:r>
                      <a:r>
                        <a:rPr lang="en-US" sz="1200" strike="noStrike" dirty="0" smtClean="0">
                          <a:solidFill>
                            <a:schemeClr val="tx1"/>
                          </a:solidFill>
                        </a:rPr>
                        <a:t>team completed</a:t>
                      </a:r>
                      <a:r>
                        <a:rPr lang="en-US" sz="1200" strike="noStrike" baseline="0" dirty="0" smtClean="0">
                          <a:solidFill>
                            <a:schemeClr val="tx1"/>
                          </a:solidFill>
                        </a:rPr>
                        <a:t> </a:t>
                      </a:r>
                      <a:r>
                        <a:rPr lang="en-US" sz="1200" strike="noStrike" dirty="0" smtClean="0">
                          <a:solidFill>
                            <a:schemeClr val="tx1"/>
                          </a:solidFill>
                        </a:rPr>
                        <a:t>review of departmental REAPs 8/4</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UW-T Design</a:t>
                      </a:r>
                      <a:r>
                        <a:rPr lang="en-US" sz="1200" baseline="0" dirty="0" smtClean="0">
                          <a:solidFill>
                            <a:schemeClr val="accent2"/>
                          </a:solidFill>
                        </a:rPr>
                        <a:t> workshop on equity and inclusion for COT employees 9/2-4</a:t>
                      </a:r>
                      <a:endParaRPr lang="en-US" sz="1200" dirty="0" smtClean="0">
                        <a:solidFill>
                          <a:schemeClr val="accent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Listening Sessions on 9/15, 16, 20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Final Departmental</a:t>
                      </a:r>
                      <a:r>
                        <a:rPr lang="en-US" sz="1200" baseline="0" dirty="0" smtClean="0">
                          <a:solidFill>
                            <a:schemeClr val="tx1"/>
                          </a:solidFill>
                        </a:rPr>
                        <a:t> Racial Equity Action Plans due 9/30</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Second round of employee listening sessions (mid-September)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Incorporating </a:t>
                      </a:r>
                      <a:r>
                        <a:rPr lang="en-US" sz="1200" baseline="0" dirty="0" smtClean="0">
                          <a:solidFill>
                            <a:schemeClr val="tx1"/>
                          </a:solidFill>
                        </a:rPr>
                        <a:t>equity into “ci4i” process improvement Framework</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Forming Strategic Leadership Team</a:t>
                      </a:r>
                      <a:r>
                        <a:rPr lang="en-US" sz="1200" baseline="0" dirty="0" smtClean="0">
                          <a:solidFill>
                            <a:schemeClr val="tx1"/>
                          </a:solidFill>
                        </a:rPr>
                        <a:t> for Transformation Process</a:t>
                      </a:r>
                    </a:p>
                  </a:txBody>
                  <a:tcPr/>
                </a:tc>
                <a:extLst>
                  <a:ext uri="{0D108BD9-81ED-4DB2-BD59-A6C34878D82A}">
                    <a16:rowId xmlns:a16="http://schemas.microsoft.com/office/drawing/2014/main" val="1140461439"/>
                  </a:ext>
                </a:extLst>
              </a:tr>
              <a:tr h="452391">
                <a:tc>
                  <a:txBody>
                    <a:bodyPr/>
                    <a:lstStyle/>
                    <a:p>
                      <a:r>
                        <a:rPr lang="en-US" sz="1200" b="1" dirty="0" smtClean="0"/>
                        <a:t>Section 3: </a:t>
                      </a:r>
                      <a:r>
                        <a:rPr lang="en-US" sz="1200" b="0" dirty="0" smtClean="0"/>
                        <a:t>Current State Assessment of TPD Systems</a:t>
                      </a:r>
                      <a:endParaRPr lang="en-US" sz="1200" b="0" dirty="0"/>
                    </a:p>
                  </a:txBody>
                  <a:tcPr/>
                </a:tc>
                <a:tc>
                  <a:txBody>
                    <a:bodyPr/>
                    <a:lstStyle/>
                    <a:p>
                      <a:pPr algn="ct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accent2"/>
                          </a:solidFill>
                        </a:rPr>
                        <a:t>21CP Comprehensive</a:t>
                      </a:r>
                      <a:r>
                        <a:rPr lang="en-US" sz="1200" baseline="0" dirty="0" smtClean="0">
                          <a:solidFill>
                            <a:schemeClr val="accent2"/>
                          </a:solidFill>
                        </a:rPr>
                        <a:t> Data Request to TPD</a:t>
                      </a:r>
                      <a:endParaRPr lang="en-US" sz="1200" dirty="0" smtClean="0">
                        <a:solidFill>
                          <a:schemeClr val="accent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21CP presented</a:t>
                      </a:r>
                      <a:r>
                        <a:rPr lang="en-US" sz="1200" baseline="0" dirty="0" smtClean="0">
                          <a:solidFill>
                            <a:schemeClr val="tx1"/>
                          </a:solidFill>
                        </a:rPr>
                        <a:t> proposal and plan to Council 8/18</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21CP presented proposal and plan to CPAC 8/10 </a:t>
                      </a:r>
                      <a:endParaRPr lang="en-US" sz="1200" strike="noStrike" dirty="0" smtClean="0">
                        <a:solidFill>
                          <a:schemeClr val="tx1"/>
                        </a:solidFill>
                      </a:endParaRPr>
                    </a:p>
                    <a:p>
                      <a:pPr marL="171450" indent="-171450">
                        <a:buFont typeface="Arial" panose="020B0604020202020204" pitchFamily="34" charset="0"/>
                        <a:buChar char="•"/>
                      </a:pPr>
                      <a:r>
                        <a:rPr lang="en-US" sz="1200" strike="noStrike" dirty="0" smtClean="0">
                          <a:solidFill>
                            <a:schemeClr val="tx1"/>
                          </a:solidFill>
                        </a:rPr>
                        <a:t>Contracted with 21 Century Policing</a:t>
                      </a:r>
                      <a:r>
                        <a:rPr lang="en-US" sz="1200" strike="noStrike" baseline="0" dirty="0" smtClean="0">
                          <a:solidFill>
                            <a:schemeClr val="tx1"/>
                          </a:solidFill>
                        </a:rPr>
                        <a:t> (21CP)</a:t>
                      </a:r>
                    </a:p>
                  </a:txBody>
                  <a:tcPr/>
                </a:tc>
                <a:tc>
                  <a:txBody>
                    <a:bodyPr/>
                    <a:lstStyle/>
                    <a:p>
                      <a:pPr marL="171450" indent="-171450">
                        <a:buFont typeface="Arial" panose="020B0604020202020204" pitchFamily="34" charset="0"/>
                        <a:buChar char="•"/>
                      </a:pPr>
                      <a:r>
                        <a:rPr lang="en-US" sz="1200" dirty="0" smtClean="0">
                          <a:solidFill>
                            <a:schemeClr val="accent2"/>
                          </a:solidFill>
                        </a:rPr>
                        <a:t>TPD Anticipated Response to 21CP Data Request 9/3</a:t>
                      </a:r>
                    </a:p>
                    <a:p>
                      <a:pPr marL="171450" indent="-171450">
                        <a:buFont typeface="Arial" panose="020B0604020202020204" pitchFamily="34" charset="0"/>
                        <a:buChar char="•"/>
                      </a:pPr>
                      <a:r>
                        <a:rPr lang="en-US" sz="1200" dirty="0" smtClean="0">
                          <a:solidFill>
                            <a:schemeClr val="tx1"/>
                          </a:solidFill>
                        </a:rPr>
                        <a:t>Analyzing alignment of staffing study recommendations with transformation opportunities</a:t>
                      </a:r>
                    </a:p>
                  </a:txBody>
                  <a:tcPr/>
                </a:tc>
                <a:extLst>
                  <a:ext uri="{0D108BD9-81ED-4DB2-BD59-A6C34878D82A}">
                    <a16:rowId xmlns:a16="http://schemas.microsoft.com/office/drawing/2014/main" val="3948431526"/>
                  </a:ext>
                </a:extLst>
              </a:tr>
              <a:tr h="1117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Section 4: </a:t>
                      </a:r>
                      <a:r>
                        <a:rPr lang="en-US" sz="1200" b="0" dirty="0" smtClean="0"/>
                        <a:t>Administrative Changes and Process Improvements to Increase Transparency in Policing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rgbClr val="FF0000"/>
                        </a:solidFill>
                      </a:endParaRPr>
                    </a:p>
                  </a:txBody>
                  <a:tcPr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Applications for Independent Investigation Teams Closed 8/31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Began developing engagement strategy and information gathering process with key stakeholders and community 8/19-21</a:t>
                      </a: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Body Camera Contract to Vendor; Submit Purchase 9/2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accent2"/>
                          </a:solidFill>
                        </a:rPr>
                        <a:t>Body Worn Camera Position Hiring in process 9/14 - December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8 Can’t Wait Practical Training at TPD In Service 9/2</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solidFill>
                            <a:schemeClr val="tx1"/>
                          </a:solidFill>
                        </a:rPr>
                        <a:t>Appointment for Chief of Police Search Committee Underway </a:t>
                      </a:r>
                    </a:p>
                    <a:p>
                      <a:pPr marL="171450" indent="-171450">
                        <a:buFont typeface="Arial" panose="020B0604020202020204" pitchFamily="34" charset="0"/>
                        <a:buChar char="•"/>
                      </a:pPr>
                      <a:r>
                        <a:rPr lang="en-US" sz="1200" dirty="0" smtClean="0">
                          <a:solidFill>
                            <a:schemeClr val="tx1"/>
                          </a:solidFill>
                        </a:rPr>
                        <a:t>Purchasing</a:t>
                      </a:r>
                      <a:r>
                        <a:rPr lang="en-US" sz="1200" baseline="0" dirty="0" smtClean="0">
                          <a:solidFill>
                            <a:schemeClr val="tx1"/>
                          </a:solidFill>
                        </a:rPr>
                        <a:t> and contacting process with AXON; identification of funding sources</a:t>
                      </a:r>
                      <a:endParaRPr lang="en-US" sz="1200" dirty="0" smtClean="0">
                        <a:solidFill>
                          <a:schemeClr val="tx1"/>
                        </a:solidFill>
                      </a:endParaRPr>
                    </a:p>
                    <a:p>
                      <a:pPr marL="171450" indent="-171450">
                        <a:buFont typeface="Arial" panose="020B0604020202020204" pitchFamily="34" charset="0"/>
                        <a:buChar char="•"/>
                      </a:pPr>
                      <a:r>
                        <a:rPr lang="en-US" sz="1200" dirty="0" smtClean="0">
                          <a:solidFill>
                            <a:schemeClr val="tx1"/>
                          </a:solidFill>
                        </a:rPr>
                        <a:t>Negotiations with Police</a:t>
                      </a:r>
                      <a:r>
                        <a:rPr lang="en-US" sz="1200" baseline="0" dirty="0" smtClean="0">
                          <a:solidFill>
                            <a:schemeClr val="tx1"/>
                          </a:solidFill>
                        </a:rPr>
                        <a:t> Labor Unions</a:t>
                      </a:r>
                    </a:p>
                  </a:txBody>
                  <a:tcPr/>
                </a:tc>
                <a:extLst>
                  <a:ext uri="{0D108BD9-81ED-4DB2-BD59-A6C34878D82A}">
                    <a16:rowId xmlns:a16="http://schemas.microsoft.com/office/drawing/2014/main" val="1570579028"/>
                  </a:ext>
                </a:extLst>
              </a:tr>
              <a:tr h="663026">
                <a:tc>
                  <a:txBody>
                    <a:bodyPr/>
                    <a:lstStyle/>
                    <a:p>
                      <a:r>
                        <a:rPr lang="en-US" sz="1200" b="1" dirty="0" smtClean="0"/>
                        <a:t>Section</a:t>
                      </a:r>
                      <a:r>
                        <a:rPr lang="en-US" sz="1200" b="1" baseline="0" dirty="0" smtClean="0"/>
                        <a:t> 5: </a:t>
                      </a:r>
                      <a:r>
                        <a:rPr lang="en-US" sz="1200" b="0" baseline="0" dirty="0" smtClean="0"/>
                        <a:t>L</a:t>
                      </a:r>
                      <a:r>
                        <a:rPr lang="en-US" sz="1200" b="0" dirty="0" smtClean="0"/>
                        <a:t>egislative Platform to Transform Institutional Racism</a:t>
                      </a:r>
                      <a:endParaRPr lang="en-US" sz="12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accent6"/>
                          </a:solidFill>
                          <a:sym typeface="Wingdings" panose="05000000000000000000" pitchFamily="2" charset="2"/>
                        </a:rPr>
                        <a:t></a:t>
                      </a:r>
                      <a:endParaRPr lang="en-US" sz="2400" dirty="0" smtClean="0">
                        <a:solidFill>
                          <a:schemeClr val="accent6"/>
                        </a:solidFill>
                        <a:sym typeface="Wingdings" panose="05000000000000000000" pitchFamily="2" charset="2"/>
                      </a:endParaRPr>
                    </a:p>
                    <a:p>
                      <a:pPr algn="ctr"/>
                      <a:endParaRPr lang="en-US" sz="1200" dirty="0" smtClean="0">
                        <a:solidFill>
                          <a:srgbClr val="CDAC09"/>
                        </a:solidFill>
                        <a:sym typeface="Wingdings" panose="05000000000000000000" pitchFamily="2" charset="2"/>
                      </a:endParaRPr>
                    </a:p>
                  </a:txBody>
                  <a:tcPr anchor="ctr"/>
                </a:tc>
                <a:tc>
                  <a:txBody>
                    <a:bodyPr/>
                    <a:lstStyle/>
                    <a:p>
                      <a:pPr marL="285750" indent="-285750">
                        <a:buFont typeface="Arial" panose="020B0604020202020204" pitchFamily="34" charset="0"/>
                        <a:buChar char="•"/>
                      </a:pPr>
                      <a:endParaRPr lang="en-US" sz="1200" dirty="0"/>
                    </a:p>
                  </a:txBody>
                  <a:tcPr/>
                </a:tc>
                <a:tc>
                  <a:txBody>
                    <a:bodyPr/>
                    <a:lstStyle/>
                    <a:p>
                      <a:pPr marL="171450" indent="-171450">
                        <a:buFont typeface="Arial" panose="020B0604020202020204" pitchFamily="34" charset="0"/>
                        <a:buChar char="•"/>
                      </a:pPr>
                      <a:r>
                        <a:rPr lang="en-US" sz="1200" dirty="0" smtClean="0">
                          <a:solidFill>
                            <a:schemeClr val="tx1"/>
                          </a:solidFill>
                        </a:rPr>
                        <a:t>State-level</a:t>
                      </a:r>
                      <a:r>
                        <a:rPr lang="en-US" sz="1200" baseline="0" dirty="0" smtClean="0">
                          <a:solidFill>
                            <a:schemeClr val="tx1"/>
                          </a:solidFill>
                        </a:rPr>
                        <a:t> priorities workshop in late September</a:t>
                      </a:r>
                      <a:endParaRPr lang="en-US" sz="1200" dirty="0" smtClean="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Draft for Council/Board discussion</a:t>
                      </a:r>
                      <a:r>
                        <a:rPr lang="en-US" sz="1200" baseline="0" dirty="0" smtClean="0">
                          <a:solidFill>
                            <a:schemeClr val="tx1"/>
                          </a:solidFill>
                        </a:rPr>
                        <a:t> on November 17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Developing draft legislative</a:t>
                      </a:r>
                      <a:r>
                        <a:rPr lang="en-US" sz="1200" baseline="0" dirty="0" smtClean="0">
                          <a:solidFill>
                            <a:schemeClr val="tx1"/>
                          </a:solidFill>
                        </a:rPr>
                        <a:t> agenda for state and federal priorities for 2021</a:t>
                      </a:r>
                      <a:endParaRPr lang="en-US" sz="1200" dirty="0" smtClean="0">
                        <a:solidFill>
                          <a:schemeClr val="tx1"/>
                        </a:solidFill>
                      </a:endParaRPr>
                    </a:p>
                  </a:txBody>
                  <a:tcPr/>
                </a:tc>
                <a:extLst>
                  <a:ext uri="{0D108BD9-81ED-4DB2-BD59-A6C34878D82A}">
                    <a16:rowId xmlns:a16="http://schemas.microsoft.com/office/drawing/2014/main" val="3123134736"/>
                  </a:ext>
                </a:extLst>
              </a:tr>
            </a:tbl>
          </a:graphicData>
        </a:graphic>
      </p:graphicFrame>
      <p:sp>
        <p:nvSpPr>
          <p:cNvPr id="5" name="TextBox 4"/>
          <p:cNvSpPr txBox="1"/>
          <p:nvPr/>
        </p:nvSpPr>
        <p:spPr>
          <a:xfrm>
            <a:off x="9349104" y="552001"/>
            <a:ext cx="1947548" cy="646331"/>
          </a:xfrm>
          <a:prstGeom prst="rect">
            <a:avLst/>
          </a:prstGeom>
          <a:solidFill>
            <a:schemeClr val="bg1"/>
          </a:solidFill>
        </p:spPr>
        <p:txBody>
          <a:bodyPr wrap="square" rtlCol="0">
            <a:spAutoFit/>
          </a:bodyPr>
          <a:lstStyle/>
          <a:p>
            <a:r>
              <a:rPr lang="en-US" sz="1200" dirty="0" smtClean="0">
                <a:solidFill>
                  <a:schemeClr val="accent6"/>
                </a:solidFill>
                <a:sym typeface="Wingdings" panose="05000000000000000000" pitchFamily="2" charset="2"/>
              </a:rPr>
              <a:t>  </a:t>
            </a:r>
            <a:r>
              <a:rPr lang="en-US" sz="1200" dirty="0" smtClean="0">
                <a:latin typeface="+mn-lt"/>
                <a:sym typeface="Wingdings" panose="05000000000000000000" pitchFamily="2" charset="2"/>
              </a:rPr>
              <a:t>Planned and in Progress</a:t>
            </a:r>
          </a:p>
          <a:p>
            <a:r>
              <a:rPr lang="en-US" sz="1200" dirty="0" smtClean="0">
                <a:solidFill>
                  <a:srgbClr val="CDAC09"/>
                </a:solidFill>
                <a:sym typeface="Wingdings" panose="05000000000000000000" pitchFamily="2" charset="2"/>
              </a:rPr>
              <a:t>  </a:t>
            </a:r>
            <a:r>
              <a:rPr lang="en-US" sz="1200" dirty="0" smtClean="0">
                <a:latin typeface="+mn-lt"/>
                <a:sym typeface="Wingdings" panose="05000000000000000000" pitchFamily="2" charset="2"/>
              </a:rPr>
              <a:t>Plan under Development</a:t>
            </a:r>
          </a:p>
          <a:p>
            <a:r>
              <a:rPr lang="en-US" sz="1200" dirty="0" smtClean="0">
                <a:solidFill>
                  <a:srgbClr val="FF0000"/>
                </a:solidFill>
                <a:sym typeface="Wingdings" panose="05000000000000000000" pitchFamily="2" charset="2"/>
              </a:rPr>
              <a:t>  </a:t>
            </a:r>
            <a:r>
              <a:rPr lang="en-US" sz="1200" dirty="0" smtClean="0">
                <a:latin typeface="+mn-lt"/>
                <a:sym typeface="Wingdings" panose="05000000000000000000" pitchFamily="2" charset="2"/>
              </a:rPr>
              <a:t>To Be Developed</a:t>
            </a:r>
            <a:endParaRPr lang="en-US" sz="1200" dirty="0">
              <a:latin typeface="+mn-lt"/>
            </a:endParaRPr>
          </a:p>
        </p:txBody>
      </p:sp>
      <p:cxnSp>
        <p:nvCxnSpPr>
          <p:cNvPr id="10" name="Straight Connector 9"/>
          <p:cNvCxnSpPr/>
          <p:nvPr/>
        </p:nvCxnSpPr>
        <p:spPr>
          <a:xfrm flipH="1">
            <a:off x="-2019300" y="6911718"/>
            <a:ext cx="146160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2829621" cy="369332"/>
          </a:xfrm>
          <a:prstGeom prst="rect">
            <a:avLst/>
          </a:prstGeom>
        </p:spPr>
        <p:txBody>
          <a:bodyPr wrap="none">
            <a:spAutoFit/>
          </a:bodyPr>
          <a:lstStyle/>
          <a:p>
            <a:r>
              <a:rPr lang="en-US" dirty="0" smtClean="0">
                <a:solidFill>
                  <a:schemeClr val="accent2"/>
                </a:solidFill>
              </a:rPr>
              <a:t>*New items in orange text</a:t>
            </a:r>
            <a:endParaRPr lang="en-US" dirty="0"/>
          </a:p>
        </p:txBody>
      </p:sp>
      <p:sp>
        <p:nvSpPr>
          <p:cNvPr id="6" name="TextBox 5"/>
          <p:cNvSpPr txBox="1"/>
          <p:nvPr/>
        </p:nvSpPr>
        <p:spPr>
          <a:xfrm>
            <a:off x="13208000" y="1356360"/>
            <a:ext cx="1892300" cy="1200329"/>
          </a:xfrm>
          <a:prstGeom prst="rect">
            <a:avLst/>
          </a:prstGeom>
          <a:noFill/>
        </p:spPr>
        <p:txBody>
          <a:bodyPr wrap="square" rtlCol="0">
            <a:spAutoFit/>
          </a:bodyPr>
          <a:lstStyle/>
          <a:p>
            <a:r>
              <a:rPr lang="en-US" dirty="0" smtClean="0"/>
              <a:t>Links Column Purposely left off of slide at this time</a:t>
            </a:r>
            <a:endParaRPr lang="en-US" dirty="0"/>
          </a:p>
        </p:txBody>
      </p:sp>
      <p:sp>
        <p:nvSpPr>
          <p:cNvPr id="12" name="TextBox 11"/>
          <p:cNvSpPr txBox="1"/>
          <p:nvPr/>
        </p:nvSpPr>
        <p:spPr>
          <a:xfrm>
            <a:off x="-3180799" y="5877560"/>
            <a:ext cx="1892300" cy="1200329"/>
          </a:xfrm>
          <a:prstGeom prst="rect">
            <a:avLst/>
          </a:prstGeom>
          <a:noFill/>
        </p:spPr>
        <p:txBody>
          <a:bodyPr wrap="square" rtlCol="0">
            <a:spAutoFit/>
          </a:bodyPr>
          <a:lstStyle/>
          <a:p>
            <a:r>
              <a:rPr lang="en-US" dirty="0" smtClean="0"/>
              <a:t>Line indicates bottom of slide when table gets too long</a:t>
            </a:r>
            <a:endParaRPr lang="en-US" dirty="0"/>
          </a:p>
        </p:txBody>
      </p:sp>
    </p:spTree>
    <p:extLst>
      <p:ext uri="{BB962C8B-B14F-4D97-AF65-F5344CB8AC3E}">
        <p14:creationId xmlns:p14="http://schemas.microsoft.com/office/powerpoint/2010/main" val="123187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Next Steps Timeline</a:t>
            </a:r>
            <a:endParaRPr lang="en-US" dirty="0"/>
          </a:p>
        </p:txBody>
      </p:sp>
      <p:graphicFrame>
        <p:nvGraphicFramePr>
          <p:cNvPr id="7" name="Chart 6">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934905378"/>
              </p:ext>
            </p:extLst>
          </p:nvPr>
        </p:nvGraphicFramePr>
        <p:xfrm>
          <a:off x="121920" y="573530"/>
          <a:ext cx="12070080" cy="65504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26292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5" name="TextBox 4"/>
          <p:cNvSpPr txBox="1"/>
          <p:nvPr/>
        </p:nvSpPr>
        <p:spPr>
          <a:xfrm>
            <a:off x="1254368" y="5412330"/>
            <a:ext cx="9683263"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4" name="Picture 3"/>
          <p:cNvPicPr>
            <a:picLocks noChangeAspect="1"/>
          </p:cNvPicPr>
          <p:nvPr/>
        </p:nvPicPr>
        <p:blipFill>
          <a:blip r:embed="rId3"/>
          <a:stretch>
            <a:fillRect/>
          </a:stretch>
        </p:blipFill>
        <p:spPr>
          <a:xfrm>
            <a:off x="1871662" y="1604962"/>
            <a:ext cx="8448675" cy="3648075"/>
          </a:xfrm>
          <a:prstGeom prst="rect">
            <a:avLst/>
          </a:prstGeom>
        </p:spPr>
      </p:pic>
    </p:spTree>
    <p:extLst>
      <p:ext uri="{BB962C8B-B14F-4D97-AF65-F5344CB8AC3E}">
        <p14:creationId xmlns:p14="http://schemas.microsoft.com/office/powerpoint/2010/main" val="3009866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2094651" y="5764022"/>
            <a:ext cx="800269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7" name="Picture 6"/>
          <p:cNvPicPr>
            <a:picLocks noChangeAspect="1"/>
          </p:cNvPicPr>
          <p:nvPr/>
        </p:nvPicPr>
        <p:blipFill>
          <a:blip r:embed="rId3"/>
          <a:stretch>
            <a:fillRect/>
          </a:stretch>
        </p:blipFill>
        <p:spPr>
          <a:xfrm>
            <a:off x="1871662" y="1828800"/>
            <a:ext cx="8448675" cy="3200400"/>
          </a:xfrm>
          <a:prstGeom prst="rect">
            <a:avLst/>
          </a:prstGeom>
        </p:spPr>
      </p:pic>
    </p:spTree>
    <p:extLst>
      <p:ext uri="{BB962C8B-B14F-4D97-AF65-F5344CB8AC3E}">
        <p14:creationId xmlns:p14="http://schemas.microsoft.com/office/powerpoint/2010/main" val="1327257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Draft Transformation Timeline</a:t>
            </a:r>
            <a:endParaRPr lang="en-US" dirty="0"/>
          </a:p>
        </p:txBody>
      </p:sp>
      <p:sp>
        <p:nvSpPr>
          <p:cNvPr id="6" name="TextBox 5"/>
          <p:cNvSpPr txBox="1"/>
          <p:nvPr/>
        </p:nvSpPr>
        <p:spPr>
          <a:xfrm>
            <a:off x="2094651" y="5764022"/>
            <a:ext cx="8002696"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smtClean="0">
                <a:solidFill>
                  <a:srgbClr val="FF0000"/>
                </a:solidFill>
              </a:rPr>
              <a:t>All sections will be informed by community involved processes</a:t>
            </a:r>
            <a:endParaRPr lang="en-US" sz="2000" dirty="0">
              <a:solidFill>
                <a:srgbClr val="FF0000"/>
              </a:solidFill>
            </a:endParaRPr>
          </a:p>
        </p:txBody>
      </p:sp>
      <p:pic>
        <p:nvPicPr>
          <p:cNvPr id="8" name="Picture 7"/>
          <p:cNvPicPr>
            <a:picLocks noChangeAspect="1"/>
          </p:cNvPicPr>
          <p:nvPr/>
        </p:nvPicPr>
        <p:blipFill>
          <a:blip r:embed="rId3"/>
          <a:stretch>
            <a:fillRect/>
          </a:stretch>
        </p:blipFill>
        <p:spPr>
          <a:xfrm>
            <a:off x="1871662" y="2081212"/>
            <a:ext cx="8448675" cy="2695575"/>
          </a:xfrm>
          <a:prstGeom prst="rect">
            <a:avLst/>
          </a:prstGeom>
        </p:spPr>
      </p:pic>
    </p:spTree>
    <p:extLst>
      <p:ext uri="{BB962C8B-B14F-4D97-AF65-F5344CB8AC3E}">
        <p14:creationId xmlns:p14="http://schemas.microsoft.com/office/powerpoint/2010/main" val="3294435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Master 02">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97189C28FE8F4EB1AE4057A9FD193C" ma:contentTypeVersion="11" ma:contentTypeDescription="Create a new document." ma:contentTypeScope="" ma:versionID="7ce5ca4fd9eeb7e4ad5e195676bef804">
  <xsd:schema xmlns:xsd="http://www.w3.org/2001/XMLSchema" xmlns:xs="http://www.w3.org/2001/XMLSchema" xmlns:p="http://schemas.microsoft.com/office/2006/metadata/properties" xmlns:ns3="edaf4f9e-2078-4af5-986a-fd404c408f54" xmlns:ns4="c91dc364-4e41-4763-aad3-fdc447e5f315" targetNamespace="http://schemas.microsoft.com/office/2006/metadata/properties" ma:root="true" ma:fieldsID="c1e8a5284ef4b29629aed6f363886aea" ns3:_="" ns4:_="">
    <xsd:import namespace="edaf4f9e-2078-4af5-986a-fd404c408f54"/>
    <xsd:import namespace="c91dc364-4e41-4763-aad3-fdc447e5f31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af4f9e-2078-4af5-986a-fd404c408f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91dc364-4e41-4763-aad3-fdc447e5f315"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7A4946-1B28-4427-94E1-B56A7F8DDE67}">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edaf4f9e-2078-4af5-986a-fd404c408f54"/>
    <ds:schemaRef ds:uri="http://purl.org/dc/terms/"/>
    <ds:schemaRef ds:uri="http://schemas.openxmlformats.org/package/2006/metadata/core-properties"/>
    <ds:schemaRef ds:uri="c91dc364-4e41-4763-aad3-fdc447e5f315"/>
    <ds:schemaRef ds:uri="http://www.w3.org/XML/1998/namespace"/>
  </ds:schemaRefs>
</ds:datastoreItem>
</file>

<file path=customXml/itemProps2.xml><?xml version="1.0" encoding="utf-8"?>
<ds:datastoreItem xmlns:ds="http://schemas.openxmlformats.org/officeDocument/2006/customXml" ds:itemID="{972F4737-B169-4524-AE9F-25200D3CAA0C}">
  <ds:schemaRefs>
    <ds:schemaRef ds:uri="http://schemas.microsoft.com/sharepoint/v3/contenttype/forms"/>
  </ds:schemaRefs>
</ds:datastoreItem>
</file>

<file path=customXml/itemProps3.xml><?xml version="1.0" encoding="utf-8"?>
<ds:datastoreItem xmlns:ds="http://schemas.openxmlformats.org/officeDocument/2006/customXml" ds:itemID="{E7CD0C17-BA7C-4CCF-ADC6-AA62FD82EE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af4f9e-2078-4af5-986a-fd404c408f54"/>
    <ds:schemaRef ds:uri="c91dc364-4e41-4763-aad3-fdc447e5f3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23286</TotalTime>
  <Words>3542</Words>
  <Application>Microsoft Office PowerPoint</Application>
  <PresentationFormat>Widescreen</PresentationFormat>
  <Paragraphs>247</Paragraphs>
  <Slides>14</Slides>
  <Notes>11</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Karla</vt:lpstr>
      <vt:lpstr>King</vt:lpstr>
      <vt:lpstr>Raleway ExtraBold</vt:lpstr>
      <vt:lpstr>Wingdings</vt:lpstr>
      <vt:lpstr>Slide Master 02</vt:lpstr>
      <vt:lpstr>PowerPoint Presentation</vt:lpstr>
      <vt:lpstr>New Items 9/1/2020</vt:lpstr>
      <vt:lpstr>New Items 9/1/2020</vt:lpstr>
      <vt:lpstr>New Items 9/1/2020</vt:lpstr>
      <vt:lpstr>Systems Transformation Update</vt:lpstr>
      <vt:lpstr>Next Steps Timeline</vt:lpstr>
      <vt:lpstr>Draft Transformation Timeline</vt:lpstr>
      <vt:lpstr>Draft Transformation Timeline</vt:lpstr>
      <vt:lpstr>Draft Transformation Timeline</vt:lpstr>
      <vt:lpstr>PowerPoint Presentation</vt:lpstr>
      <vt:lpstr>New Items 8/18/2020</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RePack by Diakov</dc:creator>
  <cp:lastModifiedBy>Goldin Doles</cp:lastModifiedBy>
  <cp:revision>405</cp:revision>
  <cp:lastPrinted>2017-11-28T19:10:29Z</cp:lastPrinted>
  <dcterms:created xsi:type="dcterms:W3CDTF">2016-12-07T06:54:28Z</dcterms:created>
  <dcterms:modified xsi:type="dcterms:W3CDTF">2020-09-01T17:31:19Z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0x010100DB97189C28FE8F4EB1AE4057A9FD193C</vt:lpwstr>
  </property>
</Properties>
</file>